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</p:sldIdLst>
  <p:sldSz cy="5143500" cx="9144000"/>
  <p:notesSz cx="6858000" cy="9144000"/>
  <p:embeddedFontLst>
    <p:embeddedFont>
      <p:font typeface="Roboto Thin"/>
      <p:regular r:id="rId71"/>
      <p:bold r:id="rId72"/>
      <p:italic r:id="rId73"/>
      <p:boldItalic r:id="rId74"/>
    </p:embeddedFont>
    <p:embeddedFont>
      <p:font typeface="Mulish"/>
      <p:regular r:id="rId75"/>
      <p:bold r:id="rId76"/>
      <p:italic r:id="rId77"/>
      <p:boldItalic r:id="rId78"/>
    </p:embeddedFont>
    <p:embeddedFont>
      <p:font typeface="Roboto"/>
      <p:regular r:id="rId79"/>
      <p:bold r:id="rId80"/>
      <p:italic r:id="rId81"/>
      <p:boldItalic r:id="rId82"/>
    </p:embeddedFont>
    <p:embeddedFont>
      <p:font typeface="Bebas Neue"/>
      <p:regular r:id="rId83"/>
    </p:embeddedFont>
    <p:embeddedFont>
      <p:font typeface="Quicksand"/>
      <p:regular r:id="rId84"/>
      <p:bold r:id="rId85"/>
    </p:embeddedFont>
    <p:embeddedFont>
      <p:font typeface="PT Sans"/>
      <p:regular r:id="rId86"/>
      <p:bold r:id="rId87"/>
      <p:italic r:id="rId88"/>
      <p:boldItalic r:id="rId89"/>
    </p:embeddedFont>
    <p:embeddedFont>
      <p:font typeface="Mulish Medium"/>
      <p:regular r:id="rId90"/>
      <p:bold r:id="rId91"/>
      <p:italic r:id="rId92"/>
      <p:boldItalic r:id="rId93"/>
    </p:embeddedFont>
    <p:embeddedFont>
      <p:font typeface="DM Sans"/>
      <p:regular r:id="rId94"/>
      <p:bold r:id="rId95"/>
      <p:italic r:id="rId96"/>
      <p:boldItalic r:id="rId97"/>
    </p:embeddedFont>
    <p:embeddedFont>
      <p:font typeface="Quicksand Medium"/>
      <p:regular r:id="rId98"/>
      <p:bold r:id="rId9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font" Target="fonts/DMSans-bold.fntdata"/><Relationship Id="rId94" Type="http://schemas.openxmlformats.org/officeDocument/2006/relationships/font" Target="fonts/DMSans-regular.fntdata"/><Relationship Id="rId97" Type="http://schemas.openxmlformats.org/officeDocument/2006/relationships/font" Target="fonts/DMSans-boldItalic.fntdata"/><Relationship Id="rId96" Type="http://schemas.openxmlformats.org/officeDocument/2006/relationships/font" Target="fonts/DMSans-italic.fntdata"/><Relationship Id="rId11" Type="http://schemas.openxmlformats.org/officeDocument/2006/relationships/slide" Target="slides/slide7.xml"/><Relationship Id="rId99" Type="http://schemas.openxmlformats.org/officeDocument/2006/relationships/font" Target="fonts/QuicksandMedium-bold.fntdata"/><Relationship Id="rId10" Type="http://schemas.openxmlformats.org/officeDocument/2006/relationships/slide" Target="slides/slide6.xml"/><Relationship Id="rId98" Type="http://schemas.openxmlformats.org/officeDocument/2006/relationships/font" Target="fonts/QuicksandMedium-regular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font" Target="fonts/MulishMedium-bold.fntdata"/><Relationship Id="rId90" Type="http://schemas.openxmlformats.org/officeDocument/2006/relationships/font" Target="fonts/MulishMedium-regular.fntdata"/><Relationship Id="rId93" Type="http://schemas.openxmlformats.org/officeDocument/2006/relationships/font" Target="fonts/MulishMedium-boldItalic.fntdata"/><Relationship Id="rId92" Type="http://schemas.openxmlformats.org/officeDocument/2006/relationships/font" Target="fonts/MulishMedium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84" Type="http://schemas.openxmlformats.org/officeDocument/2006/relationships/font" Target="fonts/Quicksand-regular.fntdata"/><Relationship Id="rId83" Type="http://schemas.openxmlformats.org/officeDocument/2006/relationships/font" Target="fonts/BebasNeue-regular.fntdata"/><Relationship Id="rId86" Type="http://schemas.openxmlformats.org/officeDocument/2006/relationships/font" Target="fonts/PTSans-regular.fntdata"/><Relationship Id="rId85" Type="http://schemas.openxmlformats.org/officeDocument/2006/relationships/font" Target="fonts/Quicksand-bold.fntdata"/><Relationship Id="rId88" Type="http://schemas.openxmlformats.org/officeDocument/2006/relationships/font" Target="fonts/PTSans-italic.fntdata"/><Relationship Id="rId87" Type="http://schemas.openxmlformats.org/officeDocument/2006/relationships/font" Target="fonts/PTSans-bold.fntdata"/><Relationship Id="rId89" Type="http://schemas.openxmlformats.org/officeDocument/2006/relationships/font" Target="fonts/PTSans-boldItalic.fntdata"/><Relationship Id="rId80" Type="http://schemas.openxmlformats.org/officeDocument/2006/relationships/font" Target="fonts/Roboto-bold.fntdata"/><Relationship Id="rId82" Type="http://schemas.openxmlformats.org/officeDocument/2006/relationships/font" Target="fonts/Roboto-boldItalic.fntdata"/><Relationship Id="rId81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RobotoThin-italic.fntdata"/><Relationship Id="rId72" Type="http://schemas.openxmlformats.org/officeDocument/2006/relationships/font" Target="fonts/RobotoThin-bold.fntdata"/><Relationship Id="rId75" Type="http://schemas.openxmlformats.org/officeDocument/2006/relationships/font" Target="fonts/Mulish-regular.fntdata"/><Relationship Id="rId74" Type="http://schemas.openxmlformats.org/officeDocument/2006/relationships/font" Target="fonts/RobotoThin-boldItalic.fntdata"/><Relationship Id="rId77" Type="http://schemas.openxmlformats.org/officeDocument/2006/relationships/font" Target="fonts/Mulish-italic.fntdata"/><Relationship Id="rId76" Type="http://schemas.openxmlformats.org/officeDocument/2006/relationships/font" Target="fonts/Mulish-bold.fntdata"/><Relationship Id="rId79" Type="http://schemas.openxmlformats.org/officeDocument/2006/relationships/font" Target="fonts/Roboto-regular.fntdata"/><Relationship Id="rId78" Type="http://schemas.openxmlformats.org/officeDocument/2006/relationships/font" Target="fonts/Mulish-boldItalic.fntdata"/><Relationship Id="rId71" Type="http://schemas.openxmlformats.org/officeDocument/2006/relationships/font" Target="fonts/RobotoThin-regular.fntdata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3d733b0938_4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33d733b0938_4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3d733b0938_7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g33d733b0938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6d4e6c3466_2_7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6d4e6c3466_2_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3d733b0938_7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g33d733b0938_7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3d733b0938_4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33d733b0938_4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6bdc55208d_1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36bdc55208d_1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3d733b0938_4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7" name="Google Shape;527;g33d733b0938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3d733b0938_4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g33d733b0938_4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6bdc55208d_4_10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6bdc55208d_4_10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3d733b0938_4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3d733b0938_4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3d733b0938_4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g33d733b0938_4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6bdc55208d_5_15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6" name="Google Shape;596;g36bdc55208d_5_1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1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1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2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3d733b0938_4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g33d733b0938_4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3d733b0938_4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g33d733b0938_4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1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1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1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448efc5fa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g3448efc5fa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3d733b0938_7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g33d733b0938_7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2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6bdc55208d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36bdc55208d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3" name="Google Shape;74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6bdc55208d_5_14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4" name="Google Shape;754;g36bdc55208d_5_1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2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6bdc55208d_5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6bdc55208d_5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6d4e6c3466_3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36d4e6c3466_3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2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6" name="Google Shape;83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2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36bdc55208d_6_1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36bdc55208d_6_1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6e2a81bbc8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g36e2a81bbc8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2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6e2a81bbc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g36e2a81bbc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36e2a81bbc8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g36e2a81bbc8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3" name="Google Shape;90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6d4c8d8f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g36d4c8d8f5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2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33d733b0938_4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g33d733b0938_4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6d4e6c3466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g36d4e6c3466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2" name="Google Shape;94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36d4e6c3466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36d4e6c3466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1" name="Google Shape;98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36d4e6c3466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36d4e6c3466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6bdc55208d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36bdc55208d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36bdc55208d_3_8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36bdc55208d_3_8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36bdc55208d_3_8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36bdc55208d_3_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36bdc55208d_3_8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36bdc55208d_3_8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6d4e6c3466_3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36d4e6c3466_3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448efc5fa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448efc5fa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6bdc55208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6bdc55208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6e348134d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6e348134d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1609200" y="1424875"/>
            <a:ext cx="5925600" cy="20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0"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1609200" y="3573775"/>
            <a:ext cx="59427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" name="Google Shape;122;p11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23" name="Google Shape;123;p11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p11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25" name="Google Shape;125;p11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26" name="Google Shape;126;p11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7" name="Google Shape;127;p11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128" name="Google Shape;128;p1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9" name="Google Shape;129;p11"/>
          <p:cNvSpPr txBox="1"/>
          <p:nvPr>
            <p:ph idx="1" type="subTitle"/>
          </p:nvPr>
        </p:nvSpPr>
        <p:spPr>
          <a:xfrm>
            <a:off x="1545775" y="1975263"/>
            <a:ext cx="25569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1"/>
          <p:cNvSpPr txBox="1"/>
          <p:nvPr>
            <p:ph idx="2" type="subTitle"/>
          </p:nvPr>
        </p:nvSpPr>
        <p:spPr>
          <a:xfrm>
            <a:off x="5041325" y="1975263"/>
            <a:ext cx="25569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1"/>
          <p:cNvSpPr txBox="1"/>
          <p:nvPr>
            <p:ph idx="3" type="subTitle"/>
          </p:nvPr>
        </p:nvSpPr>
        <p:spPr>
          <a:xfrm>
            <a:off x="1545775" y="3691500"/>
            <a:ext cx="25569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1"/>
          <p:cNvSpPr txBox="1"/>
          <p:nvPr>
            <p:ph idx="4" type="subTitle"/>
          </p:nvPr>
        </p:nvSpPr>
        <p:spPr>
          <a:xfrm>
            <a:off x="5041325" y="3691500"/>
            <a:ext cx="25569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1"/>
          <p:cNvSpPr txBox="1"/>
          <p:nvPr>
            <p:ph idx="5" type="subTitle"/>
          </p:nvPr>
        </p:nvSpPr>
        <p:spPr>
          <a:xfrm>
            <a:off x="1545775" y="1670463"/>
            <a:ext cx="2556900" cy="354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4" name="Google Shape;134;p11"/>
          <p:cNvSpPr txBox="1"/>
          <p:nvPr>
            <p:ph idx="6" type="subTitle"/>
          </p:nvPr>
        </p:nvSpPr>
        <p:spPr>
          <a:xfrm>
            <a:off x="5041325" y="1670463"/>
            <a:ext cx="2556900" cy="354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5" name="Google Shape;135;p11"/>
          <p:cNvSpPr txBox="1"/>
          <p:nvPr>
            <p:ph idx="7" type="subTitle"/>
          </p:nvPr>
        </p:nvSpPr>
        <p:spPr>
          <a:xfrm>
            <a:off x="1545775" y="3386700"/>
            <a:ext cx="2556900" cy="354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6" name="Google Shape;136;p11"/>
          <p:cNvSpPr txBox="1"/>
          <p:nvPr>
            <p:ph idx="8" type="subTitle"/>
          </p:nvPr>
        </p:nvSpPr>
        <p:spPr>
          <a:xfrm>
            <a:off x="5041325" y="3386700"/>
            <a:ext cx="2556900" cy="354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Google Shape;139;p12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40" name="Google Shape;140;p12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Google Shape;141;p12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42" name="Google Shape;142;p12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43" name="Google Shape;143;p12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4" name="Google Shape;144;p12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145" name="Google Shape;145;p1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6" name="Google Shape;146;p12"/>
          <p:cNvSpPr txBox="1"/>
          <p:nvPr>
            <p:ph idx="1" type="subTitle"/>
          </p:nvPr>
        </p:nvSpPr>
        <p:spPr>
          <a:xfrm>
            <a:off x="4747387" y="1872353"/>
            <a:ext cx="3698100" cy="27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/>
        </p:txBody>
      </p:sp>
      <p:sp>
        <p:nvSpPr>
          <p:cNvPr id="147" name="Google Shape;147;p12"/>
          <p:cNvSpPr txBox="1"/>
          <p:nvPr>
            <p:ph idx="2" type="subTitle"/>
          </p:nvPr>
        </p:nvSpPr>
        <p:spPr>
          <a:xfrm>
            <a:off x="726675" y="1872353"/>
            <a:ext cx="3698100" cy="27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b="0"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/>
        </p:txBody>
      </p:sp>
      <p:sp>
        <p:nvSpPr>
          <p:cNvPr id="148" name="Google Shape;148;p12"/>
          <p:cNvSpPr txBox="1"/>
          <p:nvPr>
            <p:ph idx="3" type="subTitle"/>
          </p:nvPr>
        </p:nvSpPr>
        <p:spPr>
          <a:xfrm>
            <a:off x="726675" y="1313225"/>
            <a:ext cx="3698100" cy="4224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2"/>
          <p:cNvSpPr txBox="1"/>
          <p:nvPr>
            <p:ph idx="4" type="subTitle"/>
          </p:nvPr>
        </p:nvSpPr>
        <p:spPr>
          <a:xfrm>
            <a:off x="4747375" y="1313225"/>
            <a:ext cx="3698100" cy="4224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2" name="Google Shape;152;p13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53" name="Google Shape;153;p13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4" name="Google Shape;154;p13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55" name="Google Shape;155;p13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56" name="Google Shape;156;p13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7" name="Google Shape;157;p13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158" name="Google Shape;158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9" name="Google Shape;159;p13"/>
          <p:cNvSpPr txBox="1"/>
          <p:nvPr>
            <p:ph idx="1" type="subTitle"/>
          </p:nvPr>
        </p:nvSpPr>
        <p:spPr>
          <a:xfrm>
            <a:off x="937625" y="3071250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13"/>
          <p:cNvSpPr txBox="1"/>
          <p:nvPr>
            <p:ph idx="2" type="subTitle"/>
          </p:nvPr>
        </p:nvSpPr>
        <p:spPr>
          <a:xfrm>
            <a:off x="3484346" y="3071250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3"/>
          <p:cNvSpPr txBox="1"/>
          <p:nvPr>
            <p:ph idx="3" type="subTitle"/>
          </p:nvPr>
        </p:nvSpPr>
        <p:spPr>
          <a:xfrm>
            <a:off x="6031074" y="3071250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3"/>
          <p:cNvSpPr txBox="1"/>
          <p:nvPr>
            <p:ph idx="4" type="subTitle"/>
          </p:nvPr>
        </p:nvSpPr>
        <p:spPr>
          <a:xfrm>
            <a:off x="937625" y="2690250"/>
            <a:ext cx="2175300" cy="365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3" name="Google Shape;163;p13"/>
          <p:cNvSpPr txBox="1"/>
          <p:nvPr>
            <p:ph idx="5" type="subTitle"/>
          </p:nvPr>
        </p:nvSpPr>
        <p:spPr>
          <a:xfrm>
            <a:off x="3484347" y="2690250"/>
            <a:ext cx="2175300" cy="365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4" name="Google Shape;164;p13"/>
          <p:cNvSpPr txBox="1"/>
          <p:nvPr>
            <p:ph idx="6" type="subTitle"/>
          </p:nvPr>
        </p:nvSpPr>
        <p:spPr>
          <a:xfrm>
            <a:off x="6031075" y="2690250"/>
            <a:ext cx="2175300" cy="365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" name="Google Shape;167;p14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68" name="Google Shape;168;p14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" name="Google Shape;169;p14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70" name="Google Shape;170;p14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71" name="Google Shape;171;p14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2" name="Google Shape;172;p14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173" name="Google Shape;173;p14"/>
          <p:cNvSpPr txBox="1"/>
          <p:nvPr>
            <p:ph type="title"/>
          </p:nvPr>
        </p:nvSpPr>
        <p:spPr>
          <a:xfrm>
            <a:off x="720000" y="445025"/>
            <a:ext cx="6266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4" name="Google Shape;174;p14"/>
          <p:cNvSpPr txBox="1"/>
          <p:nvPr>
            <p:ph idx="1" type="subTitle"/>
          </p:nvPr>
        </p:nvSpPr>
        <p:spPr>
          <a:xfrm>
            <a:off x="720000" y="1347250"/>
            <a:ext cx="7324500" cy="3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_1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" name="Google Shape;177;p15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78" name="Google Shape;178;p15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9" name="Google Shape;179;p15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80" name="Google Shape;180;p15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81" name="Google Shape;181;p15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82" name="Google Shape;182;p15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183" name="Google Shape;183;p15"/>
          <p:cNvSpPr txBox="1"/>
          <p:nvPr>
            <p:ph type="title"/>
          </p:nvPr>
        </p:nvSpPr>
        <p:spPr>
          <a:xfrm>
            <a:off x="2223600" y="552112"/>
            <a:ext cx="46968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4" name="Google Shape;184;p15"/>
          <p:cNvSpPr txBox="1"/>
          <p:nvPr>
            <p:ph idx="1" type="subTitle"/>
          </p:nvPr>
        </p:nvSpPr>
        <p:spPr>
          <a:xfrm>
            <a:off x="2223600" y="1364275"/>
            <a:ext cx="4696800" cy="428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85" name="Google Shape;185;p15"/>
          <p:cNvSpPr txBox="1"/>
          <p:nvPr>
            <p:ph idx="2" type="title"/>
          </p:nvPr>
        </p:nvSpPr>
        <p:spPr>
          <a:xfrm>
            <a:off x="2223600" y="1904368"/>
            <a:ext cx="46968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6" name="Google Shape;186;p15"/>
          <p:cNvSpPr txBox="1"/>
          <p:nvPr>
            <p:ph idx="3" type="subTitle"/>
          </p:nvPr>
        </p:nvSpPr>
        <p:spPr>
          <a:xfrm>
            <a:off x="2223600" y="2716527"/>
            <a:ext cx="4696800" cy="446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87" name="Google Shape;187;p15"/>
          <p:cNvSpPr txBox="1"/>
          <p:nvPr>
            <p:ph idx="4" type="title"/>
          </p:nvPr>
        </p:nvSpPr>
        <p:spPr>
          <a:xfrm>
            <a:off x="2223600" y="3256624"/>
            <a:ext cx="46968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8" name="Google Shape;188;p15"/>
          <p:cNvSpPr txBox="1"/>
          <p:nvPr>
            <p:ph idx="5" type="subTitle"/>
          </p:nvPr>
        </p:nvSpPr>
        <p:spPr>
          <a:xfrm>
            <a:off x="2223600" y="4068797"/>
            <a:ext cx="4696800" cy="446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16"/>
          <p:cNvSpPr txBox="1"/>
          <p:nvPr>
            <p:ph type="title"/>
          </p:nvPr>
        </p:nvSpPr>
        <p:spPr>
          <a:xfrm>
            <a:off x="713225" y="4162975"/>
            <a:ext cx="7917300" cy="54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7"/>
          <p:cNvSpPr txBox="1"/>
          <p:nvPr>
            <p:ph type="title"/>
          </p:nvPr>
        </p:nvSpPr>
        <p:spPr>
          <a:xfrm>
            <a:off x="969825" y="2079259"/>
            <a:ext cx="7204500" cy="8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195" name="Google Shape;195;p17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96" name="Google Shape;196;p17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7" name="Google Shape;197;p17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98" name="Google Shape;198;p17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99" name="Google Shape;199;p17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0" name="Google Shape;200;p17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</p:spTree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3" name="Google Shape;203;p18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04" name="Google Shape;204;p18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5" name="Google Shape;205;p18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206" name="Google Shape;206;p18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07" name="Google Shape;207;p18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8" name="Google Shape;208;p18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209" name="Google Shape;209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_1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2" name="Google Shape;212;p19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13" name="Google Shape;213;p19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4" name="Google Shape;214;p19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215" name="Google Shape;215;p19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16" name="Google Shape;216;p19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17" name="Google Shape;217;p19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218" name="Google Shape;218;p1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9" name="Google Shape;219;p19"/>
          <p:cNvSpPr txBox="1"/>
          <p:nvPr>
            <p:ph idx="1" type="subTitle"/>
          </p:nvPr>
        </p:nvSpPr>
        <p:spPr>
          <a:xfrm>
            <a:off x="903950" y="2149201"/>
            <a:ext cx="21912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19"/>
          <p:cNvSpPr txBox="1"/>
          <p:nvPr>
            <p:ph idx="2" type="subTitle"/>
          </p:nvPr>
        </p:nvSpPr>
        <p:spPr>
          <a:xfrm>
            <a:off x="3478550" y="2149201"/>
            <a:ext cx="21825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19"/>
          <p:cNvSpPr txBox="1"/>
          <p:nvPr>
            <p:ph idx="3" type="subTitle"/>
          </p:nvPr>
        </p:nvSpPr>
        <p:spPr>
          <a:xfrm>
            <a:off x="903950" y="3579425"/>
            <a:ext cx="21912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19"/>
          <p:cNvSpPr txBox="1"/>
          <p:nvPr>
            <p:ph idx="4" type="subTitle"/>
          </p:nvPr>
        </p:nvSpPr>
        <p:spPr>
          <a:xfrm>
            <a:off x="3478550" y="3579425"/>
            <a:ext cx="21825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19"/>
          <p:cNvSpPr txBox="1"/>
          <p:nvPr>
            <p:ph idx="5" type="subTitle"/>
          </p:nvPr>
        </p:nvSpPr>
        <p:spPr>
          <a:xfrm>
            <a:off x="6048850" y="2149201"/>
            <a:ext cx="21999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19"/>
          <p:cNvSpPr txBox="1"/>
          <p:nvPr>
            <p:ph idx="6" type="subTitle"/>
          </p:nvPr>
        </p:nvSpPr>
        <p:spPr>
          <a:xfrm>
            <a:off x="6048850" y="3579425"/>
            <a:ext cx="21999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19"/>
          <p:cNvSpPr txBox="1"/>
          <p:nvPr>
            <p:ph idx="7" type="subTitle"/>
          </p:nvPr>
        </p:nvSpPr>
        <p:spPr>
          <a:xfrm>
            <a:off x="908250" y="1656600"/>
            <a:ext cx="2182500" cy="4425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6" name="Google Shape;226;p19"/>
          <p:cNvSpPr txBox="1"/>
          <p:nvPr>
            <p:ph idx="8" type="subTitle"/>
          </p:nvPr>
        </p:nvSpPr>
        <p:spPr>
          <a:xfrm>
            <a:off x="3482836" y="1656600"/>
            <a:ext cx="2173800" cy="4425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7" name="Google Shape;227;p19"/>
          <p:cNvSpPr txBox="1"/>
          <p:nvPr>
            <p:ph idx="9" type="subTitle"/>
          </p:nvPr>
        </p:nvSpPr>
        <p:spPr>
          <a:xfrm>
            <a:off x="6053173" y="1656600"/>
            <a:ext cx="2191200" cy="4425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8" name="Google Shape;228;p19"/>
          <p:cNvSpPr txBox="1"/>
          <p:nvPr>
            <p:ph idx="13" type="subTitle"/>
          </p:nvPr>
        </p:nvSpPr>
        <p:spPr>
          <a:xfrm>
            <a:off x="908250" y="3086800"/>
            <a:ext cx="2182500" cy="4425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9" name="Google Shape;229;p19"/>
          <p:cNvSpPr txBox="1"/>
          <p:nvPr>
            <p:ph idx="14" type="subTitle"/>
          </p:nvPr>
        </p:nvSpPr>
        <p:spPr>
          <a:xfrm>
            <a:off x="3482836" y="3086800"/>
            <a:ext cx="2173800" cy="4425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0" name="Google Shape;230;p19"/>
          <p:cNvSpPr txBox="1"/>
          <p:nvPr>
            <p:ph idx="15" type="subTitle"/>
          </p:nvPr>
        </p:nvSpPr>
        <p:spPr>
          <a:xfrm>
            <a:off x="6053173" y="3086800"/>
            <a:ext cx="2191200" cy="4425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0"/>
          <p:cNvSpPr txBox="1"/>
          <p:nvPr>
            <p:ph type="title"/>
          </p:nvPr>
        </p:nvSpPr>
        <p:spPr>
          <a:xfrm>
            <a:off x="2347938" y="540000"/>
            <a:ext cx="44481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4" name="Google Shape;234;p20"/>
          <p:cNvSpPr txBox="1"/>
          <p:nvPr>
            <p:ph idx="1" type="subTitle"/>
          </p:nvPr>
        </p:nvSpPr>
        <p:spPr>
          <a:xfrm>
            <a:off x="2347900" y="1717825"/>
            <a:ext cx="4448100" cy="12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20"/>
          <p:cNvSpPr txBox="1"/>
          <p:nvPr/>
        </p:nvSpPr>
        <p:spPr>
          <a:xfrm>
            <a:off x="209910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CREDITS: This presentation template was created by </a:t>
            </a:r>
            <a:r>
              <a:rPr b="1" i="0" lang="en" sz="1200" u="sng" cap="none" strike="noStrike">
                <a:solidFill>
                  <a:schemeClr val="hlink"/>
                </a:solidFill>
                <a:latin typeface="Mulish"/>
                <a:ea typeface="Mulish"/>
                <a:cs typeface="Mulish"/>
                <a:sym typeface="Mulish"/>
                <a:hlinkClick r:id="rId2"/>
              </a:rPr>
              <a:t>Slidesgo</a:t>
            </a:r>
            <a:r>
              <a:rPr b="1" i="0" lang="en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,</a:t>
            </a:r>
            <a:r>
              <a:rPr b="0" i="0" lang="en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and includes icons by</a:t>
            </a:r>
            <a:r>
              <a:rPr b="1" i="0" lang="en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  <a:r>
              <a:rPr b="1" i="0" lang="en" sz="1200" u="sng" cap="none" strike="noStrike">
                <a:solidFill>
                  <a:schemeClr val="hlink"/>
                </a:solidFill>
                <a:latin typeface="Mulish"/>
                <a:ea typeface="Mulish"/>
                <a:cs typeface="Mulish"/>
                <a:sym typeface="Mulish"/>
                <a:hlinkClick r:id="rId3"/>
              </a:rPr>
              <a:t>Flaticon</a:t>
            </a:r>
            <a:r>
              <a:rPr b="1" i="0" lang="en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,</a:t>
            </a:r>
            <a:r>
              <a:rPr b="0" i="0" lang="en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and infographics &amp; images by </a:t>
            </a:r>
            <a:r>
              <a:rPr b="1" i="0" lang="en" sz="1200" u="sng" cap="none" strike="noStrike">
                <a:solidFill>
                  <a:schemeClr val="hlink"/>
                </a:solidFill>
                <a:latin typeface="Mulish"/>
                <a:ea typeface="Mulish"/>
                <a:cs typeface="Mulish"/>
                <a:sym typeface="Mulish"/>
                <a:hlinkClick r:id="rId4"/>
              </a:rPr>
              <a:t>Freepik</a:t>
            </a:r>
            <a:r>
              <a:rPr b="1" i="0" lang="en" sz="1200" u="sng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  <a:endParaRPr b="1" i="0" sz="1200" u="sng" cap="none" strike="noStrike"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cxnSp>
        <p:nvCxnSpPr>
          <p:cNvPr id="236" name="Google Shape;236;p20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37" name="Google Shape;237;p20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8" name="Google Shape;238;p20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239" name="Google Shape;239;p20"/>
          <p:cNvCxnSpPr/>
          <p:nvPr/>
        </p:nvCxnSpPr>
        <p:spPr>
          <a:xfrm flipH="1" rot="10800000">
            <a:off x="347659" y="4749851"/>
            <a:ext cx="8448600" cy="330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8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Google Shape;16;p3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7" name="Google Shape;17;p3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3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9" name="Google Shape;19;p3"/>
          <p:cNvCxnSpPr/>
          <p:nvPr/>
        </p:nvCxnSpPr>
        <p:spPr>
          <a:xfrm flipH="1" rot="10800000">
            <a:off x="347659" y="4749851"/>
            <a:ext cx="8448600" cy="330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</p:spTree>
  </p:cSld>
  <p:clrMapOvr>
    <a:masterClrMapping/>
  </p:clrMapOvr>
  <p:transition spd="slow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"/>
          <p:cNvSpPr txBox="1"/>
          <p:nvPr>
            <p:ph type="title"/>
          </p:nvPr>
        </p:nvSpPr>
        <p:spPr>
          <a:xfrm>
            <a:off x="720000" y="1413525"/>
            <a:ext cx="42948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2" name="Google Shape;242;p21"/>
          <p:cNvSpPr txBox="1"/>
          <p:nvPr>
            <p:ph idx="1" type="subTitle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2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7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8" name="Google Shape;248;p23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49" name="Google Shape;249;p23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0" name="Google Shape;250;p23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251" name="Google Shape;251;p23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52" name="Google Shape;252;p23"/>
          <p:cNvSpPr txBox="1"/>
          <p:nvPr>
            <p:ph idx="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53" name="Google Shape;253;p23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" name="Google Shape;22;p4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3" name="Google Shape;23;p4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" name="Google Shape;24;p4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25" name="Google Shape;25;p4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7" name="Google Shape;27;p4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28" name="Google Shape;28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0000" y="1215750"/>
            <a:ext cx="7704000" cy="3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unito Light"/>
              <a:buChar char="●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713225" y="2018125"/>
            <a:ext cx="24261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subTitle"/>
          </p:nvPr>
        </p:nvSpPr>
        <p:spPr>
          <a:xfrm>
            <a:off x="713225" y="3870728"/>
            <a:ext cx="24261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3" type="subTitle"/>
          </p:nvPr>
        </p:nvSpPr>
        <p:spPr>
          <a:xfrm>
            <a:off x="3359125" y="3870725"/>
            <a:ext cx="24261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4" type="subTitle"/>
          </p:nvPr>
        </p:nvSpPr>
        <p:spPr>
          <a:xfrm>
            <a:off x="3359125" y="2018025"/>
            <a:ext cx="24261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5" type="title"/>
          </p:nvPr>
        </p:nvSpPr>
        <p:spPr>
          <a:xfrm>
            <a:off x="713225" y="1141288"/>
            <a:ext cx="6561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8" name="Google Shape;38;p5"/>
          <p:cNvSpPr txBox="1"/>
          <p:nvPr>
            <p:ph idx="6" type="title"/>
          </p:nvPr>
        </p:nvSpPr>
        <p:spPr>
          <a:xfrm>
            <a:off x="3359125" y="2994063"/>
            <a:ext cx="6561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9" name="Google Shape;39;p5"/>
          <p:cNvSpPr txBox="1"/>
          <p:nvPr>
            <p:ph idx="7" type="title"/>
          </p:nvPr>
        </p:nvSpPr>
        <p:spPr>
          <a:xfrm>
            <a:off x="713225" y="2994063"/>
            <a:ext cx="6561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0" name="Google Shape;40;p5"/>
          <p:cNvSpPr txBox="1"/>
          <p:nvPr>
            <p:ph idx="8" type="title"/>
          </p:nvPr>
        </p:nvSpPr>
        <p:spPr>
          <a:xfrm>
            <a:off x="3359125" y="1142055"/>
            <a:ext cx="6561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1" name="Google Shape;41;p5"/>
          <p:cNvSpPr txBox="1"/>
          <p:nvPr>
            <p:ph idx="9" type="subTitle"/>
          </p:nvPr>
        </p:nvSpPr>
        <p:spPr>
          <a:xfrm>
            <a:off x="5997638" y="3870725"/>
            <a:ext cx="24261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3" type="subTitle"/>
          </p:nvPr>
        </p:nvSpPr>
        <p:spPr>
          <a:xfrm>
            <a:off x="5997638" y="2018025"/>
            <a:ext cx="24261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4" type="title"/>
          </p:nvPr>
        </p:nvSpPr>
        <p:spPr>
          <a:xfrm>
            <a:off x="5997638" y="2994063"/>
            <a:ext cx="6561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4" name="Google Shape;44;p5"/>
          <p:cNvSpPr txBox="1"/>
          <p:nvPr>
            <p:ph idx="15" type="title"/>
          </p:nvPr>
        </p:nvSpPr>
        <p:spPr>
          <a:xfrm>
            <a:off x="5997638" y="1142055"/>
            <a:ext cx="6561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5" name="Google Shape;45;p5"/>
          <p:cNvSpPr txBox="1"/>
          <p:nvPr>
            <p:ph idx="16" type="subTitle"/>
          </p:nvPr>
        </p:nvSpPr>
        <p:spPr>
          <a:xfrm>
            <a:off x="713225" y="1594575"/>
            <a:ext cx="2423100" cy="438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6" name="Google Shape;46;p5"/>
          <p:cNvSpPr txBox="1"/>
          <p:nvPr>
            <p:ph idx="17" type="subTitle"/>
          </p:nvPr>
        </p:nvSpPr>
        <p:spPr>
          <a:xfrm>
            <a:off x="713225" y="3447136"/>
            <a:ext cx="2423100" cy="4284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7" name="Google Shape;47;p5"/>
          <p:cNvSpPr txBox="1"/>
          <p:nvPr>
            <p:ph idx="18" type="subTitle"/>
          </p:nvPr>
        </p:nvSpPr>
        <p:spPr>
          <a:xfrm>
            <a:off x="3359125" y="3447125"/>
            <a:ext cx="2423100" cy="4284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19" type="subTitle"/>
          </p:nvPr>
        </p:nvSpPr>
        <p:spPr>
          <a:xfrm>
            <a:off x="3359125" y="1594575"/>
            <a:ext cx="2423100" cy="438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" name="Google Shape;49;p5"/>
          <p:cNvSpPr txBox="1"/>
          <p:nvPr>
            <p:ph idx="20" type="subTitle"/>
          </p:nvPr>
        </p:nvSpPr>
        <p:spPr>
          <a:xfrm>
            <a:off x="5997638" y="3447125"/>
            <a:ext cx="2423100" cy="4284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21" type="subTitle"/>
          </p:nvPr>
        </p:nvSpPr>
        <p:spPr>
          <a:xfrm>
            <a:off x="5997638" y="1594575"/>
            <a:ext cx="2423100" cy="438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cxnSp>
        <p:nvCxnSpPr>
          <p:cNvPr id="51" name="Google Shape;51;p5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52" name="Google Shape;52;p5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" name="Google Shape;53;p5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54" name="Google Shape;54;p5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6" name="Google Shape;56;p5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6"/>
          <p:cNvSpPr txBox="1"/>
          <p:nvPr>
            <p:ph type="title"/>
          </p:nvPr>
        </p:nvSpPr>
        <p:spPr>
          <a:xfrm>
            <a:off x="3579950" y="1854500"/>
            <a:ext cx="3604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6"/>
          <p:cNvSpPr txBox="1"/>
          <p:nvPr>
            <p:ph idx="2" type="title"/>
          </p:nvPr>
        </p:nvSpPr>
        <p:spPr>
          <a:xfrm>
            <a:off x="1959250" y="1854500"/>
            <a:ext cx="1189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61" name="Google Shape;61;p6"/>
          <p:cNvSpPr txBox="1"/>
          <p:nvPr>
            <p:ph idx="1" type="subTitle"/>
          </p:nvPr>
        </p:nvSpPr>
        <p:spPr>
          <a:xfrm>
            <a:off x="1959250" y="2939075"/>
            <a:ext cx="52254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62" name="Google Shape;62;p6"/>
          <p:cNvCxnSpPr/>
          <p:nvPr/>
        </p:nvCxnSpPr>
        <p:spPr>
          <a:xfrm rot="10800000">
            <a:off x="8761325" y="2079300"/>
            <a:ext cx="0" cy="984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3" name="Google Shape;63;p6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64" name="Google Shape;64;p6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" name="Google Shape;65;p6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66" name="Google Shape;66;p6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67" name="Google Shape;67;p6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8" name="Google Shape;68;p6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69" name="Google Shape;69;p6"/>
          <p:cNvCxnSpPr/>
          <p:nvPr/>
        </p:nvCxnSpPr>
        <p:spPr>
          <a:xfrm rot="10800000">
            <a:off x="394350" y="2079300"/>
            <a:ext cx="0" cy="984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6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" name="Google Shape;72;p7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73" name="Google Shape;73;p7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" name="Google Shape;74;p7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75" name="Google Shape;75;p7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7" name="Google Shape;77;p7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78" name="Google Shape;78;p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9" name="Google Shape;79;p7"/>
          <p:cNvSpPr txBox="1"/>
          <p:nvPr>
            <p:ph idx="1" type="subTitle"/>
          </p:nvPr>
        </p:nvSpPr>
        <p:spPr>
          <a:xfrm>
            <a:off x="720025" y="1610942"/>
            <a:ext cx="7704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7"/>
          <p:cNvSpPr txBox="1"/>
          <p:nvPr>
            <p:ph idx="2" type="subTitle"/>
          </p:nvPr>
        </p:nvSpPr>
        <p:spPr>
          <a:xfrm>
            <a:off x="720025" y="2731125"/>
            <a:ext cx="770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7"/>
          <p:cNvSpPr txBox="1"/>
          <p:nvPr>
            <p:ph idx="3" type="subTitle"/>
          </p:nvPr>
        </p:nvSpPr>
        <p:spPr>
          <a:xfrm>
            <a:off x="720025" y="3851625"/>
            <a:ext cx="770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"/>
          <p:cNvSpPr txBox="1"/>
          <p:nvPr>
            <p:ph idx="4" type="subTitle"/>
          </p:nvPr>
        </p:nvSpPr>
        <p:spPr>
          <a:xfrm>
            <a:off x="720025" y="1241274"/>
            <a:ext cx="7704000" cy="393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3" name="Google Shape;83;p7"/>
          <p:cNvSpPr txBox="1"/>
          <p:nvPr>
            <p:ph idx="5" type="subTitle"/>
          </p:nvPr>
        </p:nvSpPr>
        <p:spPr>
          <a:xfrm>
            <a:off x="720025" y="2350125"/>
            <a:ext cx="7704000" cy="393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4" name="Google Shape;84;p7"/>
          <p:cNvSpPr txBox="1"/>
          <p:nvPr>
            <p:ph idx="6" type="subTitle"/>
          </p:nvPr>
        </p:nvSpPr>
        <p:spPr>
          <a:xfrm>
            <a:off x="720025" y="3470625"/>
            <a:ext cx="7704000" cy="393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" name="Google Shape;87;p8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88" name="Google Shape;88;p8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" name="Google Shape;89;p8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90" name="Google Shape;90;p8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91" name="Google Shape;91;p8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2" name="Google Shape;92;p8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93" name="Google Shape;93;p8"/>
          <p:cNvSpPr txBox="1"/>
          <p:nvPr>
            <p:ph hasCustomPrompt="1" type="title"/>
          </p:nvPr>
        </p:nvSpPr>
        <p:spPr>
          <a:xfrm>
            <a:off x="1284000" y="1429725"/>
            <a:ext cx="6576000" cy="14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4" name="Google Shape;94;p8"/>
          <p:cNvSpPr txBox="1"/>
          <p:nvPr>
            <p:ph idx="1" type="subTitle"/>
          </p:nvPr>
        </p:nvSpPr>
        <p:spPr>
          <a:xfrm>
            <a:off x="1284000" y="2985500"/>
            <a:ext cx="6576000" cy="497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" name="Google Shape;97;p9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98" name="Google Shape;98;p9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" name="Google Shape;99;p9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00" name="Google Shape;100;p9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01" name="Google Shape;101;p9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2" name="Google Shape;102;p9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103" name="Google Shape;103;p9"/>
          <p:cNvSpPr txBox="1"/>
          <p:nvPr>
            <p:ph type="title"/>
          </p:nvPr>
        </p:nvSpPr>
        <p:spPr>
          <a:xfrm>
            <a:off x="720000" y="1568400"/>
            <a:ext cx="2891400" cy="7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4" name="Google Shape;104;p9"/>
          <p:cNvSpPr txBox="1"/>
          <p:nvPr>
            <p:ph idx="1" type="subTitle"/>
          </p:nvPr>
        </p:nvSpPr>
        <p:spPr>
          <a:xfrm>
            <a:off x="720000" y="2268888"/>
            <a:ext cx="2891400" cy="13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6_1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" name="Google Shape;107;p10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08" name="Google Shape;108;p10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" name="Google Shape;109;p10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110" name="Google Shape;110;p10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11" name="Google Shape;111;p10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2" name="Google Shape;112;p10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113" name="Google Shape;113;p1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4" name="Google Shape;114;p10"/>
          <p:cNvSpPr txBox="1"/>
          <p:nvPr>
            <p:ph idx="1" type="subTitle"/>
          </p:nvPr>
        </p:nvSpPr>
        <p:spPr>
          <a:xfrm>
            <a:off x="1381625" y="1718025"/>
            <a:ext cx="7042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0"/>
          <p:cNvSpPr txBox="1"/>
          <p:nvPr>
            <p:ph idx="2" type="subTitle"/>
          </p:nvPr>
        </p:nvSpPr>
        <p:spPr>
          <a:xfrm>
            <a:off x="1381635" y="2861025"/>
            <a:ext cx="7042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0"/>
          <p:cNvSpPr txBox="1"/>
          <p:nvPr>
            <p:ph idx="3" type="subTitle"/>
          </p:nvPr>
        </p:nvSpPr>
        <p:spPr>
          <a:xfrm>
            <a:off x="1381635" y="4004025"/>
            <a:ext cx="7042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0"/>
          <p:cNvSpPr txBox="1"/>
          <p:nvPr>
            <p:ph idx="4" type="subTitle"/>
          </p:nvPr>
        </p:nvSpPr>
        <p:spPr>
          <a:xfrm>
            <a:off x="1381625" y="1406025"/>
            <a:ext cx="7042500" cy="333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8" name="Google Shape;118;p10"/>
          <p:cNvSpPr txBox="1"/>
          <p:nvPr>
            <p:ph idx="5" type="subTitle"/>
          </p:nvPr>
        </p:nvSpPr>
        <p:spPr>
          <a:xfrm>
            <a:off x="1381625" y="2526575"/>
            <a:ext cx="7042500" cy="333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9" name="Google Shape;119;p10"/>
          <p:cNvSpPr txBox="1"/>
          <p:nvPr>
            <p:ph idx="6" type="subTitle"/>
          </p:nvPr>
        </p:nvSpPr>
        <p:spPr>
          <a:xfrm>
            <a:off x="1381625" y="3647125"/>
            <a:ext cx="7042500" cy="333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b="1" sz="2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b="1" i="0" sz="3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b="1" i="0" sz="3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b="1" i="0" sz="3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b="1" i="0" sz="3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b="1" i="0" sz="3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b="1" i="0" sz="3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b="1" i="0" sz="3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b="1" i="0" sz="3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b="1" i="0" sz="3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40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 b="0" i="0" sz="14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 b="0" i="0" sz="14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■"/>
              <a:defRPr b="0" i="0" sz="14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 b="0" i="0" sz="14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 b="0" i="0" sz="14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■"/>
              <a:defRPr b="0" i="0" sz="14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 b="0" i="0" sz="14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 b="0" i="0" sz="14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sh"/>
              <a:buChar char="■"/>
              <a:defRPr b="0" i="0" sz="14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spd="slow"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Relationship Id="rId4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jpg"/><Relationship Id="rId4" Type="http://schemas.openxmlformats.org/officeDocument/2006/relationships/image" Target="../media/image12.jpg"/><Relationship Id="rId5" Type="http://schemas.openxmlformats.org/officeDocument/2006/relationships/image" Target="../media/image44.jpg"/><Relationship Id="rId6" Type="http://schemas.openxmlformats.org/officeDocument/2006/relationships/image" Target="../media/image8.jpg"/><Relationship Id="rId7" Type="http://schemas.openxmlformats.org/officeDocument/2006/relationships/image" Target="../media/image14.jpg"/><Relationship Id="rId8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Relationship Id="rId4" Type="http://schemas.openxmlformats.org/officeDocument/2006/relationships/image" Target="../media/image22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Relationship Id="rId4" Type="http://schemas.openxmlformats.org/officeDocument/2006/relationships/image" Target="../media/image17.png"/><Relationship Id="rId5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Relationship Id="rId4" Type="http://schemas.openxmlformats.org/officeDocument/2006/relationships/image" Target="../media/image25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9" Type="http://schemas.openxmlformats.org/officeDocument/2006/relationships/image" Target="../media/image35.png"/><Relationship Id="rId5" Type="http://schemas.openxmlformats.org/officeDocument/2006/relationships/image" Target="../media/image33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34.png"/></Relationships>
</file>

<file path=ppt/slides/_rels/slide37.xml.rels><?xml version="1.0" encoding="UTF-8" standalone="yes"?><Relationships xmlns="http://schemas.openxmlformats.org/package/2006/relationships"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9" Type="http://schemas.openxmlformats.org/officeDocument/2006/relationships/image" Target="../media/image51.png"/><Relationship Id="rId5" Type="http://schemas.openxmlformats.org/officeDocument/2006/relationships/image" Target="../media/image33.png"/><Relationship Id="rId6" Type="http://schemas.openxmlformats.org/officeDocument/2006/relationships/image" Target="../media/image43.png"/><Relationship Id="rId7" Type="http://schemas.openxmlformats.org/officeDocument/2006/relationships/image" Target="../media/image49.png"/><Relationship Id="rId8" Type="http://schemas.openxmlformats.org/officeDocument/2006/relationships/image" Target="../media/image4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://drive.google.com/file/d/1Z2Q50L1L3YzO6cvM4Ngc5bimGj3j4Mcq/view" TargetMode="External"/><Relationship Id="rId4" Type="http://schemas.openxmlformats.org/officeDocument/2006/relationships/image" Target="../media/image4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6.png"/><Relationship Id="rId4" Type="http://schemas.openxmlformats.org/officeDocument/2006/relationships/image" Target="../media/image6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Relationship Id="rId4" Type="http://schemas.openxmlformats.org/officeDocument/2006/relationships/image" Target="../media/image55.png"/><Relationship Id="rId5" Type="http://schemas.openxmlformats.org/officeDocument/2006/relationships/image" Target="../media/image6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1.png"/><Relationship Id="rId4" Type="http://schemas.openxmlformats.org/officeDocument/2006/relationships/image" Target="../media/image5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/>
          <p:nvPr>
            <p:ph type="ctrTitle"/>
          </p:nvPr>
        </p:nvSpPr>
        <p:spPr>
          <a:xfrm>
            <a:off x="1905722" y="1579060"/>
            <a:ext cx="5332500" cy="16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200"/>
              <a:t>CONTROL SYSTEM FOR SPECIAL NEEDS</a:t>
            </a:r>
            <a:br>
              <a:rPr lang="en" sz="3600"/>
            </a:br>
            <a:endParaRPr sz="2800">
              <a:solidFill>
                <a:schemeClr val="dk2"/>
              </a:solidFill>
            </a:endParaRPr>
          </a:p>
        </p:txBody>
      </p:sp>
      <p:sp>
        <p:nvSpPr>
          <p:cNvPr id="259" name="Google Shape;259;p24"/>
          <p:cNvSpPr txBox="1"/>
          <p:nvPr>
            <p:ph idx="1" type="subTitle"/>
          </p:nvPr>
        </p:nvSpPr>
        <p:spPr>
          <a:xfrm>
            <a:off x="1600600" y="2909827"/>
            <a:ext cx="59427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 brain computer Interface approach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/>
              <a:t>SUPERVISED BY: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/>
              <a:t>PROF. Mohamed Taher El Sonni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/>
              <a:t>Dr. Noureldin el Madany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/>
              <a:t>Dr. Mohamed Hossam Zaky</a:t>
            </a:r>
            <a:endParaRPr sz="1100"/>
          </a:p>
        </p:txBody>
      </p:sp>
      <p:cxnSp>
        <p:nvCxnSpPr>
          <p:cNvPr id="260" name="Google Shape;260;p24"/>
          <p:cNvCxnSpPr/>
          <p:nvPr/>
        </p:nvCxnSpPr>
        <p:spPr>
          <a:xfrm flipH="1" rot="10800000">
            <a:off x="1600600" y="2817563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261" name="Google Shape;261;p24"/>
          <p:cNvCxnSpPr/>
          <p:nvPr/>
        </p:nvCxnSpPr>
        <p:spPr>
          <a:xfrm flipH="1" rot="10800000">
            <a:off x="1600600" y="1497388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262" name="Google Shape;262;p24"/>
          <p:cNvSpPr/>
          <p:nvPr/>
        </p:nvSpPr>
        <p:spPr>
          <a:xfrm>
            <a:off x="1617800" y="2041084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4"/>
          <p:cNvSpPr/>
          <p:nvPr/>
        </p:nvSpPr>
        <p:spPr>
          <a:xfrm>
            <a:off x="7286750" y="2041084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24" title="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7438" y="255775"/>
            <a:ext cx="3369024" cy="107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3"/>
          <p:cNvSpPr txBox="1"/>
          <p:nvPr>
            <p:ph type="title"/>
          </p:nvPr>
        </p:nvSpPr>
        <p:spPr>
          <a:xfrm>
            <a:off x="3579950" y="1854500"/>
            <a:ext cx="3604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200"/>
              <a:t>BCI</a:t>
            </a:r>
            <a:endParaRPr sz="3200"/>
          </a:p>
        </p:txBody>
      </p:sp>
      <p:sp>
        <p:nvSpPr>
          <p:cNvPr id="371" name="Google Shape;371;p33"/>
          <p:cNvSpPr txBox="1"/>
          <p:nvPr>
            <p:ph idx="1" type="subTitle"/>
          </p:nvPr>
        </p:nvSpPr>
        <p:spPr>
          <a:xfrm>
            <a:off x="1959250" y="2939075"/>
            <a:ext cx="52254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BRAIN COMPUTER INTERFACE</a:t>
            </a:r>
            <a:endParaRPr/>
          </a:p>
        </p:txBody>
      </p:sp>
      <p:sp>
        <p:nvSpPr>
          <p:cNvPr id="372" name="Google Shape;372;p33"/>
          <p:cNvSpPr txBox="1"/>
          <p:nvPr>
            <p:ph idx="2" type="title"/>
          </p:nvPr>
        </p:nvSpPr>
        <p:spPr>
          <a:xfrm>
            <a:off x="1959250" y="1854500"/>
            <a:ext cx="1189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73" name="Google Shape;373;p33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74" name="Google Shape;374;p33"/>
          <p:cNvCxnSpPr/>
          <p:nvPr/>
        </p:nvCxnSpPr>
        <p:spPr>
          <a:xfrm flipH="1" rot="10800000">
            <a:off x="1600600" y="2910566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75" name="Google Shape;375;p33"/>
          <p:cNvCxnSpPr/>
          <p:nvPr/>
        </p:nvCxnSpPr>
        <p:spPr>
          <a:xfrm flipH="1" rot="10800000">
            <a:off x="1600600" y="1714341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76" name="Google Shape;376;p33"/>
          <p:cNvSpPr/>
          <p:nvPr/>
        </p:nvSpPr>
        <p:spPr>
          <a:xfrm>
            <a:off x="3244800" y="2217963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3"/>
          <p:cNvSpPr/>
          <p:nvPr/>
        </p:nvSpPr>
        <p:spPr>
          <a:xfrm>
            <a:off x="7280500" y="2217963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4"/>
          <p:cNvSpPr txBox="1"/>
          <p:nvPr>
            <p:ph type="title"/>
          </p:nvPr>
        </p:nvSpPr>
        <p:spPr>
          <a:xfrm>
            <a:off x="720000" y="1568400"/>
            <a:ext cx="2891400" cy="7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What is BCI?</a:t>
            </a:r>
            <a:endParaRPr/>
          </a:p>
        </p:txBody>
      </p:sp>
      <p:sp>
        <p:nvSpPr>
          <p:cNvPr id="383" name="Google Shape;383;p34"/>
          <p:cNvSpPr txBox="1"/>
          <p:nvPr>
            <p:ph idx="1" type="subTitle"/>
          </p:nvPr>
        </p:nvSpPr>
        <p:spPr>
          <a:xfrm>
            <a:off x="720000" y="2268887"/>
            <a:ext cx="2891400" cy="16392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Mulish Medium"/>
                <a:ea typeface="Mulish Medium"/>
                <a:cs typeface="Mulish Medium"/>
                <a:sym typeface="Mulish Medium"/>
              </a:rPr>
              <a:t>BCI (brain computer interface) is a system that allows direct communication between the brain and an external device.</a:t>
            </a:r>
            <a:endParaRPr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Mulish Medium"/>
                <a:ea typeface="Mulish Medium"/>
                <a:cs typeface="Mulish Medium"/>
                <a:sym typeface="Mulish Medium"/>
              </a:rPr>
              <a:t>There are 2 types of BCI which are passive BCI and active BCI.</a:t>
            </a:r>
            <a:endParaRPr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4" name="Google Shape;384;p34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5" name="Google Shape;3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1400" y="1834288"/>
            <a:ext cx="5227801" cy="2508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5"/>
          <p:cNvSpPr txBox="1"/>
          <p:nvPr>
            <p:ph type="title"/>
          </p:nvPr>
        </p:nvSpPr>
        <p:spPr>
          <a:xfrm>
            <a:off x="607266" y="43881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BCI APPROACHES</a:t>
            </a:r>
            <a:endParaRPr/>
          </a:p>
        </p:txBody>
      </p:sp>
      <p:sp>
        <p:nvSpPr>
          <p:cNvPr id="391" name="Google Shape;391;p35"/>
          <p:cNvSpPr txBox="1"/>
          <p:nvPr>
            <p:ph idx="1" type="subTitle"/>
          </p:nvPr>
        </p:nvSpPr>
        <p:spPr>
          <a:xfrm>
            <a:off x="1381625" y="1718025"/>
            <a:ext cx="7042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Mulish Medium"/>
                <a:ea typeface="Mulish Medium"/>
                <a:cs typeface="Mulish Medium"/>
                <a:sym typeface="Mulish Medium"/>
              </a:rPr>
              <a:t>DEPENDANT VS INDEPENDENT </a:t>
            </a:r>
            <a:endParaRPr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392" name="Google Shape;392;p35"/>
          <p:cNvSpPr txBox="1"/>
          <p:nvPr>
            <p:ph idx="2" type="subTitle"/>
          </p:nvPr>
        </p:nvSpPr>
        <p:spPr>
          <a:xfrm>
            <a:off x="1381635" y="2861025"/>
            <a:ext cx="7042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Mulish Medium"/>
                <a:ea typeface="Mulish Medium"/>
                <a:cs typeface="Mulish Medium"/>
                <a:sym typeface="Mulish Medium"/>
              </a:rPr>
              <a:t>INVASIVE VS NONINVASIVE</a:t>
            </a:r>
            <a:endParaRPr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393" name="Google Shape;393;p35"/>
          <p:cNvSpPr txBox="1"/>
          <p:nvPr>
            <p:ph idx="3" type="subTitle"/>
          </p:nvPr>
        </p:nvSpPr>
        <p:spPr>
          <a:xfrm>
            <a:off x="1381635" y="4004025"/>
            <a:ext cx="7042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Mulish Medium"/>
                <a:ea typeface="Mulish Medium"/>
                <a:cs typeface="Mulish Medium"/>
                <a:sym typeface="Mulish Medium"/>
              </a:rPr>
              <a:t>SYNCHRONOUS</a:t>
            </a:r>
            <a:r>
              <a:rPr lang="en">
                <a:latin typeface="Mulish Medium"/>
                <a:ea typeface="Mulish Medium"/>
                <a:cs typeface="Mulish Medium"/>
                <a:sym typeface="Mulish Medium"/>
              </a:rPr>
              <a:t> VS </a:t>
            </a:r>
            <a:r>
              <a:rPr lang="en">
                <a:latin typeface="Mulish Medium"/>
                <a:ea typeface="Mulish Medium"/>
                <a:cs typeface="Mulish Medium"/>
                <a:sym typeface="Mulish Medium"/>
              </a:rPr>
              <a:t>ASYNCHRONOUS</a:t>
            </a:r>
            <a:r>
              <a:rPr lang="en">
                <a:latin typeface="Mulish Medium"/>
                <a:ea typeface="Mulish Medium"/>
                <a:cs typeface="Mulish Medium"/>
                <a:sym typeface="Mulish Medium"/>
              </a:rPr>
              <a:t> </a:t>
            </a:r>
            <a:endParaRPr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394" name="Google Shape;394;p35"/>
          <p:cNvSpPr/>
          <p:nvPr/>
        </p:nvSpPr>
        <p:spPr>
          <a:xfrm>
            <a:off x="720000" y="1340462"/>
            <a:ext cx="429000" cy="4290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1</a:t>
            </a:r>
            <a:endParaRPr b="1" i="0" sz="2100" u="none" cap="none" strike="noStrike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95" name="Google Shape;395;p35"/>
          <p:cNvSpPr/>
          <p:nvPr/>
        </p:nvSpPr>
        <p:spPr>
          <a:xfrm>
            <a:off x="720001" y="2478864"/>
            <a:ext cx="429000" cy="4290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2</a:t>
            </a:r>
            <a:endParaRPr b="1" i="0" sz="2100" u="none" cap="none" strike="noStrike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96" name="Google Shape;396;p35"/>
          <p:cNvSpPr/>
          <p:nvPr/>
        </p:nvSpPr>
        <p:spPr>
          <a:xfrm>
            <a:off x="719999" y="3617286"/>
            <a:ext cx="429000" cy="4290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3</a:t>
            </a:r>
            <a:endParaRPr b="1" i="0" sz="2100" u="none" cap="none" strike="noStrike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97" name="Google Shape;397;p35"/>
          <p:cNvSpPr txBox="1"/>
          <p:nvPr>
            <p:ph idx="4" type="subTitle"/>
          </p:nvPr>
        </p:nvSpPr>
        <p:spPr>
          <a:xfrm>
            <a:off x="1381625" y="1406025"/>
            <a:ext cx="7042500" cy="333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ACCORDING TO DEPENDABILITY</a:t>
            </a:r>
            <a:endParaRPr/>
          </a:p>
        </p:txBody>
      </p:sp>
      <p:sp>
        <p:nvSpPr>
          <p:cNvPr id="398" name="Google Shape;398;p35"/>
          <p:cNvSpPr txBox="1"/>
          <p:nvPr>
            <p:ph idx="5" type="subTitle"/>
          </p:nvPr>
        </p:nvSpPr>
        <p:spPr>
          <a:xfrm>
            <a:off x="1381625" y="2526575"/>
            <a:ext cx="7042500" cy="333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ACCORDING TO RECORDING</a:t>
            </a:r>
            <a:endParaRPr/>
          </a:p>
        </p:txBody>
      </p:sp>
      <p:sp>
        <p:nvSpPr>
          <p:cNvPr id="399" name="Google Shape;399;p35"/>
          <p:cNvSpPr txBox="1"/>
          <p:nvPr>
            <p:ph idx="6" type="subTitle"/>
          </p:nvPr>
        </p:nvSpPr>
        <p:spPr>
          <a:xfrm>
            <a:off x="1381625" y="3647125"/>
            <a:ext cx="7042500" cy="333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ACCORDING TO MODE OF </a:t>
            </a:r>
            <a:r>
              <a:rPr lang="en"/>
              <a:t>OPERATION</a:t>
            </a:r>
            <a:endParaRPr/>
          </a:p>
        </p:txBody>
      </p:sp>
      <p:sp>
        <p:nvSpPr>
          <p:cNvPr id="400" name="Google Shape;400;p35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6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6" name="Google Shape;406;p3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SAFETY &amp; ETHICS</a:t>
            </a:r>
            <a:endParaRPr/>
          </a:p>
        </p:txBody>
      </p:sp>
      <p:sp>
        <p:nvSpPr>
          <p:cNvPr id="407" name="Google Shape;407;p36"/>
          <p:cNvSpPr txBox="1"/>
          <p:nvPr>
            <p:ph idx="1" type="subTitle"/>
          </p:nvPr>
        </p:nvSpPr>
        <p:spPr>
          <a:xfrm>
            <a:off x="4747387" y="1872353"/>
            <a:ext cx="3698100" cy="27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/>
              <a:t>Informed consent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/>
              <a:t>Privacy &amp; data protection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/>
              <a:t>User autonomy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/>
              <a:t>Non-harm &amp; well-being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/>
              <a:t>Equity &amp; inclusion</a:t>
            </a:r>
            <a:endParaRPr/>
          </a:p>
        </p:txBody>
      </p:sp>
      <p:sp>
        <p:nvSpPr>
          <p:cNvPr id="408" name="Google Shape;408;p36"/>
          <p:cNvSpPr txBox="1"/>
          <p:nvPr>
            <p:ph idx="2" type="subTitle"/>
          </p:nvPr>
        </p:nvSpPr>
        <p:spPr>
          <a:xfrm>
            <a:off x="726675" y="1872353"/>
            <a:ext cx="3698100" cy="27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 Medium"/>
              <a:buChar char="●"/>
            </a:pPr>
            <a:r>
              <a:rPr lang="en">
                <a:latin typeface="Mulish Medium"/>
                <a:ea typeface="Mulish Medium"/>
                <a:cs typeface="Mulish Medium"/>
                <a:sym typeface="Mulish Medium"/>
              </a:rPr>
              <a:t>Skin and electrode hygiene</a:t>
            </a:r>
            <a:endParaRPr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 Medium"/>
              <a:buChar char="●"/>
            </a:pPr>
            <a:r>
              <a:rPr lang="en">
                <a:latin typeface="Mulish Medium"/>
                <a:ea typeface="Mulish Medium"/>
                <a:cs typeface="Mulish Medium"/>
                <a:sym typeface="Mulish Medium"/>
              </a:rPr>
              <a:t>Duration of use</a:t>
            </a:r>
            <a:endParaRPr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 Medium"/>
              <a:buChar char="●"/>
            </a:pPr>
            <a:r>
              <a:rPr lang="en">
                <a:latin typeface="Mulish Medium"/>
                <a:ea typeface="Mulish Medium"/>
                <a:cs typeface="Mulish Medium"/>
                <a:sym typeface="Mulish Medium"/>
              </a:rPr>
              <a:t>Check for contraindications</a:t>
            </a:r>
            <a:endParaRPr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 Medium"/>
              <a:buChar char="●"/>
            </a:pPr>
            <a:r>
              <a:rPr lang="en">
                <a:latin typeface="Mulish Medium"/>
                <a:ea typeface="Mulish Medium"/>
                <a:cs typeface="Mulish Medium"/>
                <a:sym typeface="Mulish Medium"/>
              </a:rPr>
              <a:t>Proper fitting &amp; adjustment</a:t>
            </a:r>
            <a:endParaRPr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 Medium"/>
              <a:buChar char="●"/>
            </a:pPr>
            <a:r>
              <a:rPr lang="en">
                <a:latin typeface="Mulish Medium"/>
                <a:ea typeface="Mulish Medium"/>
                <a:cs typeface="Mulish Medium"/>
                <a:sym typeface="Mulish Medium"/>
              </a:rPr>
              <a:t>Environment</a:t>
            </a:r>
            <a:endParaRPr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 Medium"/>
              <a:buChar char="●"/>
            </a:pPr>
            <a:r>
              <a:rPr lang="en">
                <a:latin typeface="Mulish Medium"/>
                <a:ea typeface="Mulish Medium"/>
                <a:cs typeface="Mulish Medium"/>
                <a:sym typeface="Mulish Medium"/>
              </a:rPr>
              <a:t>State Check </a:t>
            </a:r>
            <a:endParaRPr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409" name="Google Shape;409;p36"/>
          <p:cNvSpPr txBox="1"/>
          <p:nvPr>
            <p:ph idx="3" type="subTitle"/>
          </p:nvPr>
        </p:nvSpPr>
        <p:spPr>
          <a:xfrm>
            <a:off x="726675" y="1313225"/>
            <a:ext cx="3698100" cy="4224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</a:pPr>
            <a:r>
              <a:rPr lang="en"/>
              <a:t>SAFETY</a:t>
            </a:r>
            <a:endParaRPr/>
          </a:p>
        </p:txBody>
      </p:sp>
      <p:sp>
        <p:nvSpPr>
          <p:cNvPr id="410" name="Google Shape;410;p36"/>
          <p:cNvSpPr txBox="1"/>
          <p:nvPr>
            <p:ph idx="4" type="subTitle"/>
          </p:nvPr>
        </p:nvSpPr>
        <p:spPr>
          <a:xfrm>
            <a:off x="4747375" y="1313225"/>
            <a:ext cx="3698100" cy="4224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</a:pPr>
            <a:r>
              <a:rPr lang="en"/>
              <a:t>ETHICS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6" name="Google Shape;416;p3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AFAFA"/>
                </a:highlight>
              </a:rPr>
              <a:t>BRAIN RECORDING METHODS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</p:txBody>
      </p:sp>
      <p:pic>
        <p:nvPicPr>
          <p:cNvPr id="417" name="Google Shape;417;p37" title="acc-2023-01382f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413" y="1017725"/>
            <a:ext cx="6572887" cy="340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8"/>
          <p:cNvSpPr txBox="1"/>
          <p:nvPr>
            <p:ph type="title"/>
          </p:nvPr>
        </p:nvSpPr>
        <p:spPr>
          <a:xfrm>
            <a:off x="3579950" y="1854500"/>
            <a:ext cx="3604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200"/>
              <a:t>EEG</a:t>
            </a:r>
            <a:endParaRPr sz="3200"/>
          </a:p>
        </p:txBody>
      </p:sp>
      <p:sp>
        <p:nvSpPr>
          <p:cNvPr id="423" name="Google Shape;423;p38"/>
          <p:cNvSpPr txBox="1"/>
          <p:nvPr>
            <p:ph idx="1" type="subTitle"/>
          </p:nvPr>
        </p:nvSpPr>
        <p:spPr>
          <a:xfrm>
            <a:off x="1959250" y="2939075"/>
            <a:ext cx="52254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ELECTROENCEPHALOGRAM</a:t>
            </a:r>
            <a:endParaRPr/>
          </a:p>
        </p:txBody>
      </p:sp>
      <p:sp>
        <p:nvSpPr>
          <p:cNvPr id="424" name="Google Shape;424;p38"/>
          <p:cNvSpPr txBox="1"/>
          <p:nvPr>
            <p:ph idx="2" type="title"/>
          </p:nvPr>
        </p:nvSpPr>
        <p:spPr>
          <a:xfrm>
            <a:off x="1959250" y="1854500"/>
            <a:ext cx="1189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25" name="Google Shape;425;p38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26" name="Google Shape;426;p38"/>
          <p:cNvCxnSpPr/>
          <p:nvPr/>
        </p:nvCxnSpPr>
        <p:spPr>
          <a:xfrm flipH="1" rot="10800000">
            <a:off x="1600600" y="2910566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27" name="Google Shape;427;p38"/>
          <p:cNvCxnSpPr/>
          <p:nvPr/>
        </p:nvCxnSpPr>
        <p:spPr>
          <a:xfrm flipH="1" rot="10800000">
            <a:off x="1600600" y="1714341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28" name="Google Shape;428;p38"/>
          <p:cNvSpPr/>
          <p:nvPr/>
        </p:nvSpPr>
        <p:spPr>
          <a:xfrm>
            <a:off x="3244800" y="2217963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8"/>
          <p:cNvSpPr/>
          <p:nvPr/>
        </p:nvSpPr>
        <p:spPr>
          <a:xfrm>
            <a:off x="7280500" y="2217963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9"/>
          <p:cNvSpPr txBox="1"/>
          <p:nvPr>
            <p:ph type="title"/>
          </p:nvPr>
        </p:nvSpPr>
        <p:spPr>
          <a:xfrm>
            <a:off x="536800" y="389225"/>
            <a:ext cx="5358900" cy="18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AFAFA"/>
                </a:highlight>
              </a:rPr>
              <a:t>What is EEG (Electroencephalography)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435" name="Google Shape;435;p39"/>
          <p:cNvSpPr txBox="1"/>
          <p:nvPr>
            <p:ph idx="1" type="subTitle"/>
          </p:nvPr>
        </p:nvSpPr>
        <p:spPr>
          <a:xfrm>
            <a:off x="440650" y="1629675"/>
            <a:ext cx="4683600" cy="3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ulish"/>
              <a:buChar char="●"/>
            </a:pPr>
            <a:r>
              <a:rPr lang="en" sz="1350">
                <a:highlight>
                  <a:srgbClr val="FAFAFA"/>
                </a:highlight>
              </a:rPr>
              <a:t>non-invasive technique that captures brain signals from the scalp,reflecting different brain states.</a:t>
            </a:r>
            <a:endParaRPr sz="1350"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highlight>
                <a:srgbClr val="FAFAFA"/>
              </a:highlight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ulish"/>
              <a:buChar char="●"/>
            </a:pPr>
            <a:r>
              <a:rPr lang="en" sz="1350">
                <a:highlight>
                  <a:srgbClr val="FAFAFA"/>
                </a:highlight>
              </a:rPr>
              <a:t>signals are categorized into five types based on frequency ranges:</a:t>
            </a:r>
            <a:endParaRPr sz="1350">
              <a:highlight>
                <a:srgbClr val="FAFAFA"/>
              </a:highlight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ulish"/>
              <a:buChar char="●"/>
            </a:pPr>
            <a:r>
              <a:rPr lang="en" sz="1350">
                <a:highlight>
                  <a:srgbClr val="FAFAFA"/>
                </a:highlight>
              </a:rPr>
              <a:t>Delta (2 - 4 Hz).</a:t>
            </a:r>
            <a:endParaRPr sz="1350">
              <a:highlight>
                <a:srgbClr val="FAFAFA"/>
              </a:highlight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ulish"/>
              <a:buChar char="●"/>
            </a:pPr>
            <a:r>
              <a:rPr lang="en" sz="1350">
                <a:highlight>
                  <a:srgbClr val="FAFAFA"/>
                </a:highlight>
              </a:rPr>
              <a:t>Theta (4 - 8 Hz).</a:t>
            </a:r>
            <a:endParaRPr sz="1350">
              <a:highlight>
                <a:srgbClr val="FAFAFA"/>
              </a:highlight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ulish"/>
              <a:buChar char="●"/>
            </a:pPr>
            <a:r>
              <a:rPr lang="en" sz="1350">
                <a:highlight>
                  <a:srgbClr val="FAFAFA"/>
                </a:highlight>
              </a:rPr>
              <a:t>Alpha (8 - 14 Hz).</a:t>
            </a:r>
            <a:endParaRPr sz="1350">
              <a:highlight>
                <a:srgbClr val="FAFAFA"/>
              </a:highlight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ulish"/>
              <a:buChar char="●"/>
            </a:pPr>
            <a:r>
              <a:rPr lang="en" sz="1350">
                <a:highlight>
                  <a:srgbClr val="FAFAFA"/>
                </a:highlight>
              </a:rPr>
              <a:t>Beta (14 - 30 Hz).</a:t>
            </a:r>
            <a:endParaRPr sz="1350">
              <a:highlight>
                <a:srgbClr val="FAFAFA"/>
              </a:highlight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ulish"/>
              <a:buChar char="●"/>
            </a:pPr>
            <a:r>
              <a:rPr lang="en" sz="1350">
                <a:highlight>
                  <a:srgbClr val="FAFAFA"/>
                </a:highlight>
              </a:rPr>
              <a:t>Gamma (30 - 100+ Hz).</a:t>
            </a:r>
            <a:endParaRPr sz="1350"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6" name="Google Shape;436;p39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7" name="Google Shape;437;p39" title="WhatsApp Image 2025-07-06 at 11.23.30_d13002d8.jpg"/>
          <p:cNvPicPr preferRelativeResize="0"/>
          <p:nvPr/>
        </p:nvPicPr>
        <p:blipFill rotWithShape="1">
          <a:blip r:embed="rId3">
            <a:alphaModFix/>
          </a:blip>
          <a:srcRect b="0" l="3053" r="0" t="0"/>
          <a:stretch/>
        </p:blipFill>
        <p:spPr>
          <a:xfrm>
            <a:off x="5466450" y="346425"/>
            <a:ext cx="3341850" cy="22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9" title="223abed3-d063-470b-ac05-ee150b0af18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6450" y="2752475"/>
            <a:ext cx="3236650" cy="20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444" name="Google Shape;444;p40"/>
          <p:cNvSpPr txBox="1"/>
          <p:nvPr>
            <p:ph idx="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45" name="Google Shape;445;p40"/>
          <p:cNvGrpSpPr/>
          <p:nvPr/>
        </p:nvGrpSpPr>
        <p:grpSpPr>
          <a:xfrm>
            <a:off x="2688745" y="732019"/>
            <a:ext cx="3768522" cy="3774409"/>
            <a:chOff x="2675582" y="676586"/>
            <a:chExt cx="3793942" cy="3790328"/>
          </a:xfrm>
        </p:grpSpPr>
        <p:sp>
          <p:nvSpPr>
            <p:cNvPr id="446" name="Google Shape;446;p40"/>
            <p:cNvSpPr/>
            <p:nvPr/>
          </p:nvSpPr>
          <p:spPr>
            <a:xfrm rot="-7199815">
              <a:off x="3183352" y="1184485"/>
              <a:ext cx="2774659" cy="2774659"/>
            </a:xfrm>
            <a:prstGeom prst="blockArc">
              <a:avLst>
                <a:gd fmla="val 12622480" name="adj1"/>
                <a:gd fmla="val 18176457" name="adj2"/>
                <a:gd fmla="val 20786" name="adj3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40"/>
            <p:cNvSpPr/>
            <p:nvPr/>
          </p:nvSpPr>
          <p:spPr>
            <a:xfrm rot="-1799815">
              <a:off x="3183352" y="1184357"/>
              <a:ext cx="2774659" cy="2774659"/>
            </a:xfrm>
            <a:prstGeom prst="blockArc">
              <a:avLst>
                <a:gd fmla="val 12622480" name="adj1"/>
                <a:gd fmla="val 18176457" name="adj2"/>
                <a:gd fmla="val 20786" name="adj3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 rot="3600185">
              <a:off x="3187094" y="1184439"/>
              <a:ext cx="2774659" cy="2774659"/>
            </a:xfrm>
            <a:prstGeom prst="blockArc">
              <a:avLst>
                <a:gd fmla="val 12564381" name="adj1"/>
                <a:gd fmla="val 18346131" name="adj2"/>
                <a:gd fmla="val 20844" name="adj3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 rot="9000185">
              <a:off x="3185977" y="1184485"/>
              <a:ext cx="2774659" cy="2774659"/>
            </a:xfrm>
            <a:prstGeom prst="blockArc">
              <a:avLst>
                <a:gd fmla="val 12622480" name="adj1"/>
                <a:gd fmla="val 18081133" name="adj2"/>
                <a:gd fmla="val 20809" name="adj3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50" name="Google Shape;450;p40"/>
            <p:cNvGrpSpPr/>
            <p:nvPr/>
          </p:nvGrpSpPr>
          <p:grpSpPr>
            <a:xfrm rot="5400000">
              <a:off x="5379663" y="2278951"/>
              <a:ext cx="585001" cy="585472"/>
              <a:chOff x="1967628" y="812211"/>
              <a:chExt cx="588000" cy="588000"/>
            </a:xfrm>
          </p:grpSpPr>
          <p:sp>
            <p:nvSpPr>
              <p:cNvPr id="451" name="Google Shape;451;p40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" name="Google Shape;452;p40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3" name="Google Shape;453;p40"/>
            <p:cNvGrpSpPr/>
            <p:nvPr/>
          </p:nvGrpSpPr>
          <p:grpSpPr>
            <a:xfrm rot="10800000">
              <a:off x="4280709" y="3378529"/>
              <a:ext cx="585001" cy="585472"/>
              <a:chOff x="1967628" y="812211"/>
              <a:chExt cx="588000" cy="588000"/>
            </a:xfrm>
          </p:grpSpPr>
          <p:sp>
            <p:nvSpPr>
              <p:cNvPr id="454" name="Google Shape;454;p40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" name="Google Shape;455;p40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6" name="Google Shape;456;p40"/>
            <p:cNvGrpSpPr/>
            <p:nvPr/>
          </p:nvGrpSpPr>
          <p:grpSpPr>
            <a:xfrm rot="-5400000">
              <a:off x="3179922" y="2281478"/>
              <a:ext cx="585001" cy="585472"/>
              <a:chOff x="1967628" y="812211"/>
              <a:chExt cx="588000" cy="588000"/>
            </a:xfrm>
          </p:grpSpPr>
          <p:sp>
            <p:nvSpPr>
              <p:cNvPr id="457" name="Google Shape;457;p40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" name="Google Shape;458;p40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9" name="Google Shape;459;p40"/>
            <p:cNvSpPr txBox="1"/>
            <p:nvPr/>
          </p:nvSpPr>
          <p:spPr>
            <a:xfrm>
              <a:off x="3214513" y="2360618"/>
              <a:ext cx="507900" cy="266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01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0" name="Google Shape;460;p40"/>
            <p:cNvSpPr txBox="1"/>
            <p:nvPr/>
          </p:nvSpPr>
          <p:spPr>
            <a:xfrm>
              <a:off x="4335750" y="3460301"/>
              <a:ext cx="507900" cy="266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02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1" name="Google Shape;461;p40"/>
            <p:cNvSpPr txBox="1"/>
            <p:nvPr/>
          </p:nvSpPr>
          <p:spPr>
            <a:xfrm>
              <a:off x="5419402" y="2360618"/>
              <a:ext cx="507900" cy="266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03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62" name="Google Shape;462;p40"/>
            <p:cNvGrpSpPr/>
            <p:nvPr/>
          </p:nvGrpSpPr>
          <p:grpSpPr>
            <a:xfrm>
              <a:off x="4261689" y="1180926"/>
              <a:ext cx="585001" cy="585530"/>
              <a:chOff x="1967628" y="812211"/>
              <a:chExt cx="588000" cy="588000"/>
            </a:xfrm>
          </p:grpSpPr>
          <p:sp>
            <p:nvSpPr>
              <p:cNvPr id="463" name="Google Shape;463;p40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4" name="Google Shape;464;p40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65" name="Google Shape;465;p40"/>
            <p:cNvSpPr txBox="1"/>
            <p:nvPr/>
          </p:nvSpPr>
          <p:spPr>
            <a:xfrm>
              <a:off x="4335750" y="1254446"/>
              <a:ext cx="507900" cy="266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04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66" name="Google Shape;466;p40"/>
          <p:cNvGrpSpPr/>
          <p:nvPr/>
        </p:nvGrpSpPr>
        <p:grpSpPr>
          <a:xfrm>
            <a:off x="323500" y="1170475"/>
            <a:ext cx="3362713" cy="1289700"/>
            <a:chOff x="323500" y="1170475"/>
            <a:chExt cx="3362713" cy="1289700"/>
          </a:xfrm>
        </p:grpSpPr>
        <p:sp>
          <p:nvSpPr>
            <p:cNvPr id="467" name="Google Shape;467;p40"/>
            <p:cNvSpPr txBox="1"/>
            <p:nvPr/>
          </p:nvSpPr>
          <p:spPr>
            <a:xfrm>
              <a:off x="323500" y="1170475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NON INVASIVE 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EEG is non-invasive like MEG and fMRI, unlike ECoG which requires surgery.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68" name="Google Shape;468;p40"/>
            <p:cNvCxnSpPr/>
            <p:nvPr/>
          </p:nvCxnSpPr>
          <p:spPr>
            <a:xfrm rot="10800000">
              <a:off x="2641913" y="1831625"/>
              <a:ext cx="10443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469" name="Google Shape;469;p40"/>
          <p:cNvGrpSpPr/>
          <p:nvPr/>
        </p:nvGrpSpPr>
        <p:grpSpPr>
          <a:xfrm>
            <a:off x="323500" y="2828275"/>
            <a:ext cx="3629413" cy="1289700"/>
            <a:chOff x="323500" y="2828275"/>
            <a:chExt cx="3629413" cy="1289700"/>
          </a:xfrm>
        </p:grpSpPr>
        <p:sp>
          <p:nvSpPr>
            <p:cNvPr id="470" name="Google Shape;470;p40"/>
            <p:cNvSpPr txBox="1"/>
            <p:nvPr/>
          </p:nvSpPr>
          <p:spPr>
            <a:xfrm>
              <a:off x="323500" y="2828275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AFFORDABLE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EEG is much more affordable than MEG and fMRI, and even cheaper than most optical imaging systems.</a:t>
              </a:r>
              <a:endParaRPr b="1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71" name="Google Shape;471;p40"/>
            <p:cNvCxnSpPr/>
            <p:nvPr/>
          </p:nvCxnSpPr>
          <p:spPr>
            <a:xfrm rot="10800000">
              <a:off x="2641913" y="3489425"/>
              <a:ext cx="13110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472" name="Google Shape;472;p40"/>
          <p:cNvGrpSpPr/>
          <p:nvPr/>
        </p:nvGrpSpPr>
        <p:grpSpPr>
          <a:xfrm>
            <a:off x="5209825" y="1060350"/>
            <a:ext cx="3610650" cy="1289700"/>
            <a:chOff x="5209825" y="1060350"/>
            <a:chExt cx="3610650" cy="1289700"/>
          </a:xfrm>
        </p:grpSpPr>
        <p:sp>
          <p:nvSpPr>
            <p:cNvPr id="473" name="Google Shape;473;p40"/>
            <p:cNvSpPr txBox="1"/>
            <p:nvPr/>
          </p:nvSpPr>
          <p:spPr>
            <a:xfrm>
              <a:off x="6696475" y="106035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HIGH TEMPORAL RESOLUTION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EEG provides millisecond-level temporal resolution, superior to fMRI and optical methods, and comparable to MEG.</a:t>
              </a:r>
              <a:endParaRPr b="1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74" name="Google Shape;474;p40"/>
            <p:cNvCxnSpPr/>
            <p:nvPr/>
          </p:nvCxnSpPr>
          <p:spPr>
            <a:xfrm>
              <a:off x="5209825" y="170520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475" name="Google Shape;475;p40"/>
          <p:cNvGrpSpPr/>
          <p:nvPr/>
        </p:nvGrpSpPr>
        <p:grpSpPr>
          <a:xfrm>
            <a:off x="5209825" y="3020450"/>
            <a:ext cx="3610650" cy="1289700"/>
            <a:chOff x="5209825" y="3020450"/>
            <a:chExt cx="3610650" cy="1289700"/>
          </a:xfrm>
        </p:grpSpPr>
        <p:sp>
          <p:nvSpPr>
            <p:cNvPr id="476" name="Google Shape;476;p40"/>
            <p:cNvSpPr txBox="1"/>
            <p:nvPr/>
          </p:nvSpPr>
          <p:spPr>
            <a:xfrm>
              <a:off x="6696475" y="302045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HIGH MOBILITY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EEG can be performed with portable, wearable systems, unlike bulky MEG, fMRI, or ECoG setups.</a:t>
              </a:r>
              <a:endParaRPr b="1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77" name="Google Shape;477;p40"/>
            <p:cNvCxnSpPr/>
            <p:nvPr/>
          </p:nvCxnSpPr>
          <p:spPr>
            <a:xfrm>
              <a:off x="5209825" y="364830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sp>
        <p:nvSpPr>
          <p:cNvPr id="478" name="Google Shape;478;p40"/>
          <p:cNvSpPr txBox="1"/>
          <p:nvPr>
            <p:ph idx="4294967295" type="title"/>
          </p:nvPr>
        </p:nvSpPr>
        <p:spPr>
          <a:xfrm>
            <a:off x="607266" y="43881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WHY EEG?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1"/>
          <p:cNvSpPr txBox="1"/>
          <p:nvPr>
            <p:ph type="title"/>
          </p:nvPr>
        </p:nvSpPr>
        <p:spPr>
          <a:xfrm>
            <a:off x="536800" y="389225"/>
            <a:ext cx="4491300" cy="18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AFAFA"/>
                </a:highlight>
              </a:rPr>
              <a:t>EEG Recording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2800"/>
          </a:p>
        </p:txBody>
      </p:sp>
      <p:sp>
        <p:nvSpPr>
          <p:cNvPr id="484" name="Google Shape;484;p41"/>
          <p:cNvSpPr txBox="1"/>
          <p:nvPr>
            <p:ph idx="1" type="subTitle"/>
          </p:nvPr>
        </p:nvSpPr>
        <p:spPr>
          <a:xfrm>
            <a:off x="355150" y="1340950"/>
            <a:ext cx="4854600" cy="3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</a:pPr>
            <a:r>
              <a:rPr lang="en">
                <a:highlight>
                  <a:srgbClr val="FAFAFA"/>
                </a:highlight>
              </a:rPr>
              <a:t>EEG uses high-conductivity electrodes </a:t>
            </a:r>
            <a:endParaRPr>
              <a:highlight>
                <a:srgbClr val="FAFAFA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AFAFA"/>
                </a:highlight>
              </a:rPr>
              <a:t>(low impedance).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</a:pPr>
            <a:r>
              <a:rPr lang="en">
                <a:highlight>
                  <a:srgbClr val="FAFAFA"/>
                </a:highlight>
              </a:rPr>
              <a:t>Unicorn Hybrid Black EEG headset has 8 electrodes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</a:pPr>
            <a:r>
              <a:rPr lang="en">
                <a:highlight>
                  <a:srgbClr val="FAFAFA"/>
                </a:highlight>
              </a:rPr>
              <a:t>The 10-20 method separates electrodes </a:t>
            </a:r>
            <a:endParaRPr>
              <a:highlight>
                <a:srgbClr val="FAFAFA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AFAFA"/>
                </a:highlight>
              </a:rPr>
              <a:t>by 10-20% of the head's circumference.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</a:pPr>
            <a:r>
              <a:rPr lang="en">
                <a:highlight>
                  <a:srgbClr val="FAFAFA"/>
                </a:highlight>
              </a:rPr>
              <a:t>Other systems have 32, 64, 128, 256, and 512 electrodes.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</p:txBody>
      </p:sp>
      <p:sp>
        <p:nvSpPr>
          <p:cNvPr id="485" name="Google Shape;485;p41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6" name="Google Shape;486;p41" title="70271fe1-eba3-4549-938c-a6beb349440d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3150" y="1340950"/>
            <a:ext cx="3785776" cy="210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2"/>
          <p:cNvSpPr txBox="1"/>
          <p:nvPr>
            <p:ph idx="12" type="sldNum"/>
          </p:nvPr>
        </p:nvSpPr>
        <p:spPr>
          <a:xfrm>
            <a:off x="4218494" y="4602875"/>
            <a:ext cx="5598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2" name="Google Shape;492;p42"/>
          <p:cNvSpPr txBox="1"/>
          <p:nvPr>
            <p:ph type="title"/>
          </p:nvPr>
        </p:nvSpPr>
        <p:spPr>
          <a:xfrm>
            <a:off x="509975" y="425375"/>
            <a:ext cx="8575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AFAFA"/>
                </a:highlight>
              </a:rPr>
              <a:t>How does EEG measure changes in the brain?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</p:txBody>
      </p:sp>
      <p:sp>
        <p:nvSpPr>
          <p:cNvPr id="493" name="Google Shape;493;p42"/>
          <p:cNvSpPr txBox="1"/>
          <p:nvPr>
            <p:ph idx="1" type="body"/>
          </p:nvPr>
        </p:nvSpPr>
        <p:spPr>
          <a:xfrm>
            <a:off x="509975" y="1096075"/>
            <a:ext cx="4816200" cy="35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highlight>
                  <a:srgbClr val="FAFAFA"/>
                </a:highlight>
              </a:rPr>
              <a:t>Neuronal activation generates a localized current flow and scalp electrical field. The scalp electrodes' weak electrical signals must be amplified before being visualized.</a:t>
            </a:r>
            <a:endParaRPr sz="1100"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AFAFA"/>
                </a:highlight>
              </a:rPr>
              <a:t>Signal Transmission: </a:t>
            </a:r>
            <a:endParaRPr b="1">
              <a:highlight>
                <a:srgbClr val="FAFAFA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●"/>
            </a:pPr>
            <a:r>
              <a:rPr lang="en" sz="1200">
                <a:highlight>
                  <a:srgbClr val="FAFAFA"/>
                </a:highlight>
              </a:rPr>
              <a:t>Neural activity passes through meninges, skull, and skin. </a:t>
            </a:r>
            <a:endParaRPr sz="1200">
              <a:highlight>
                <a:srgbClr val="FAFAFA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●"/>
            </a:pPr>
            <a:r>
              <a:rPr lang="en" sz="1200">
                <a:highlight>
                  <a:srgbClr val="FAFAFA"/>
                </a:highlight>
              </a:rPr>
              <a:t>These "biological filters" spread and attenuate the signals.</a:t>
            </a:r>
            <a:endParaRPr sz="1200">
              <a:highlight>
                <a:srgbClr val="FAFAFA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AFAFA"/>
                </a:highlight>
              </a:rPr>
              <a:t>Neural Signal Limitations: </a:t>
            </a:r>
            <a:endParaRPr b="1">
              <a:highlight>
                <a:srgbClr val="FAFAFA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●"/>
            </a:pPr>
            <a:r>
              <a:rPr lang="en" sz="1200">
                <a:highlight>
                  <a:srgbClr val="FAFAFA"/>
                </a:highlight>
              </a:rPr>
              <a:t>Individual neuron signals are too small for EEG detection. </a:t>
            </a:r>
            <a:endParaRPr sz="1200">
              <a:highlight>
                <a:srgbClr val="FAFAFA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●"/>
            </a:pPr>
            <a:r>
              <a:rPr lang="en" sz="1200">
                <a:highlight>
                  <a:srgbClr val="FAFAFA"/>
                </a:highlight>
              </a:rPr>
              <a:t>EEG detects collective neural activity, requiring synchronized neuronal firing. </a:t>
            </a:r>
            <a:endParaRPr sz="1200">
              <a:highlight>
                <a:srgbClr val="FAFAFA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AFAFA"/>
                </a:highlight>
              </a:rPr>
              <a:t>Strengths and Weaknesses: </a:t>
            </a:r>
            <a:endParaRPr b="1">
              <a:highlight>
                <a:srgbClr val="FAFAFA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●"/>
            </a:pPr>
            <a:r>
              <a:rPr lang="en" sz="1200">
                <a:highlight>
                  <a:srgbClr val="FAFAFA"/>
                </a:highlight>
              </a:rPr>
              <a:t>High temporal resolution (millisecond-level precision). </a:t>
            </a:r>
            <a:endParaRPr sz="1200">
              <a:highlight>
                <a:srgbClr val="FAFAFA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●"/>
            </a:pPr>
            <a:r>
              <a:rPr lang="en" sz="1200">
                <a:highlight>
                  <a:srgbClr val="FAFAFA"/>
                </a:highlight>
              </a:rPr>
              <a:t>Low spatial precision (limited localization of activity).</a:t>
            </a:r>
            <a:endParaRPr sz="1200"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FF"/>
              </a:highlight>
            </a:endParaRPr>
          </a:p>
        </p:txBody>
      </p:sp>
      <p:pic>
        <p:nvPicPr>
          <p:cNvPr id="494" name="Google Shape;494;p42" title="7101f4d5-b936-4238-b014-0cdad3b807f0.png"/>
          <p:cNvPicPr preferRelativeResize="0"/>
          <p:nvPr/>
        </p:nvPicPr>
        <p:blipFill rotWithShape="1">
          <a:blip r:embed="rId3">
            <a:alphaModFix/>
          </a:blip>
          <a:srcRect b="9700" l="3925" r="3916" t="9530"/>
          <a:stretch/>
        </p:blipFill>
        <p:spPr>
          <a:xfrm>
            <a:off x="5416625" y="1096063"/>
            <a:ext cx="3559826" cy="29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0" name="Google Shape;27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339" y="1931748"/>
            <a:ext cx="960003" cy="128000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71" name="Google Shape;27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3877" y="1931748"/>
            <a:ext cx="985565" cy="128000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72" name="Google Shape;272;p25"/>
          <p:cNvPicPr preferRelativeResize="0"/>
          <p:nvPr/>
        </p:nvPicPr>
        <p:blipFill rotWithShape="1">
          <a:blip r:embed="rId5">
            <a:alphaModFix/>
          </a:blip>
          <a:srcRect b="47032" l="40745" r="36687" t="31050"/>
          <a:stretch/>
        </p:blipFill>
        <p:spPr>
          <a:xfrm>
            <a:off x="3242977" y="1935482"/>
            <a:ext cx="985565" cy="127627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73" name="Google Shape;273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79450" y="1885175"/>
            <a:ext cx="1084052" cy="132657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74" name="Google Shape;274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41177" y="1931748"/>
            <a:ext cx="1135820" cy="128000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275" name="Google Shape;275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90532" y="1885166"/>
            <a:ext cx="1183129" cy="132658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76" name="Google Shape;276;p25"/>
          <p:cNvSpPr txBox="1"/>
          <p:nvPr/>
        </p:nvSpPr>
        <p:spPr>
          <a:xfrm>
            <a:off x="507304" y="433853"/>
            <a:ext cx="457200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5C5C5F"/>
                </a:solidFill>
                <a:latin typeface="Quicksand"/>
                <a:ea typeface="Quicksand"/>
                <a:cs typeface="Quicksand"/>
                <a:sym typeface="Quicksand"/>
              </a:rPr>
              <a:t>MADE BY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5"/>
          <p:cNvSpPr txBox="1"/>
          <p:nvPr/>
        </p:nvSpPr>
        <p:spPr>
          <a:xfrm>
            <a:off x="557197" y="3254979"/>
            <a:ext cx="11862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OMAR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 LEISSY</a:t>
            </a:r>
            <a:endParaRPr/>
          </a:p>
        </p:txBody>
      </p:sp>
      <p:sp>
        <p:nvSpPr>
          <p:cNvPr id="278" name="Google Shape;278;p25"/>
          <p:cNvSpPr txBox="1"/>
          <p:nvPr/>
        </p:nvSpPr>
        <p:spPr>
          <a:xfrm>
            <a:off x="1843516" y="3254979"/>
            <a:ext cx="11862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MARIAM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REDA</a:t>
            </a:r>
            <a:endParaRPr/>
          </a:p>
        </p:txBody>
      </p:sp>
      <p:sp>
        <p:nvSpPr>
          <p:cNvPr id="279" name="Google Shape;279;p25"/>
          <p:cNvSpPr txBox="1"/>
          <p:nvPr/>
        </p:nvSpPr>
        <p:spPr>
          <a:xfrm>
            <a:off x="3036028" y="3254981"/>
            <a:ext cx="139946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MAZEN </a:t>
            </a:r>
            <a:br>
              <a:rPr b="1" i="0" lang="en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</a:br>
            <a:r>
              <a:rPr b="1" i="0" lang="en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EL SEDFY</a:t>
            </a:r>
            <a:endParaRPr/>
          </a:p>
        </p:txBody>
      </p:sp>
      <p:sp>
        <p:nvSpPr>
          <p:cNvPr id="280" name="Google Shape;280;p25"/>
          <p:cNvSpPr txBox="1"/>
          <p:nvPr/>
        </p:nvSpPr>
        <p:spPr>
          <a:xfrm>
            <a:off x="4479446" y="3254979"/>
            <a:ext cx="113213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AHMED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TAREK</a:t>
            </a:r>
            <a:endParaRPr/>
          </a:p>
        </p:txBody>
      </p:sp>
      <p:sp>
        <p:nvSpPr>
          <p:cNvPr id="281" name="Google Shape;281;p25"/>
          <p:cNvSpPr txBox="1"/>
          <p:nvPr/>
        </p:nvSpPr>
        <p:spPr>
          <a:xfrm>
            <a:off x="5844863" y="3254979"/>
            <a:ext cx="1132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MOHAB HAYTHAM</a:t>
            </a:r>
            <a:endParaRPr/>
          </a:p>
        </p:txBody>
      </p:sp>
      <p:sp>
        <p:nvSpPr>
          <p:cNvPr id="282" name="Google Shape;282;p25"/>
          <p:cNvSpPr txBox="1"/>
          <p:nvPr/>
        </p:nvSpPr>
        <p:spPr>
          <a:xfrm>
            <a:off x="7300484" y="3241279"/>
            <a:ext cx="1186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MARWAN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MAHROUS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3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0" name="Google Shape;500;p43"/>
          <p:cNvSpPr txBox="1"/>
          <p:nvPr>
            <p:ph type="title"/>
          </p:nvPr>
        </p:nvSpPr>
        <p:spPr>
          <a:xfrm>
            <a:off x="352549" y="43566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BCI DEVICES</a:t>
            </a:r>
            <a:endParaRPr/>
          </a:p>
        </p:txBody>
      </p:sp>
      <p:sp>
        <p:nvSpPr>
          <p:cNvPr id="501" name="Google Shape;501;p43"/>
          <p:cNvSpPr txBox="1"/>
          <p:nvPr>
            <p:ph idx="1" type="subTitle"/>
          </p:nvPr>
        </p:nvSpPr>
        <p:spPr>
          <a:xfrm>
            <a:off x="352558" y="1365339"/>
            <a:ext cx="2556900" cy="16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latin typeface="Mulish Medium"/>
                <a:ea typeface="Mulish Medium"/>
                <a:cs typeface="Mulish Medium"/>
                <a:sym typeface="Mulish Medium"/>
              </a:rPr>
              <a:t>Unicorn Hybrid Black is a Brain-Computer Interface (BCI) headset developed by g.tec, designed for non-invasive EEG data acquisition. It is commonly used in research and practical applications due to its advanced features and user-friendly design.</a:t>
            </a:r>
            <a:endParaRPr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/>
          </a:p>
        </p:txBody>
      </p:sp>
      <p:sp>
        <p:nvSpPr>
          <p:cNvPr id="502" name="Google Shape;502;p43"/>
          <p:cNvSpPr txBox="1"/>
          <p:nvPr>
            <p:ph idx="2" type="subTitle"/>
          </p:nvPr>
        </p:nvSpPr>
        <p:spPr>
          <a:xfrm>
            <a:off x="6142826" y="1426630"/>
            <a:ext cx="2556900" cy="14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latin typeface="Mulish Medium"/>
                <a:ea typeface="Mulish Medium"/>
                <a:cs typeface="Mulish Medium"/>
                <a:sym typeface="Mulish Medium"/>
              </a:rPr>
              <a:t>Emotiv Epoc+ is a portable and non-invasive EEG headset developed by Emotiv, designed for real-time brainwave monitoring and applications in neuroscience, research, and consumer-focused use cases. </a:t>
            </a:r>
            <a:endParaRPr sz="1100"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503" name="Google Shape;503;p43"/>
          <p:cNvSpPr txBox="1"/>
          <p:nvPr>
            <p:ph idx="3" type="subTitle"/>
          </p:nvPr>
        </p:nvSpPr>
        <p:spPr>
          <a:xfrm>
            <a:off x="3434994" y="1354968"/>
            <a:ext cx="2556900" cy="17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50">
                <a:latin typeface="Mulish Medium"/>
                <a:ea typeface="Mulish Medium"/>
                <a:cs typeface="Mulish Medium"/>
                <a:sym typeface="Mulish Medium"/>
              </a:rPr>
              <a:t>Neurosity Crown is a cutting-edge, non-invasive brain-computer interface (BCI) device designed to monitor and enhance mental performance through real-time EEG analysis. Developed by Neurosity, the device is tailored for productivity, mindfulness, and wellness applications, offering insights into cognitive states. </a:t>
            </a:r>
            <a:endParaRPr sz="1050"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504" name="Google Shape;504;p43"/>
          <p:cNvSpPr txBox="1"/>
          <p:nvPr>
            <p:ph idx="5" type="subTitle"/>
          </p:nvPr>
        </p:nvSpPr>
        <p:spPr>
          <a:xfrm>
            <a:off x="6142827" y="1060516"/>
            <a:ext cx="2556900" cy="354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Emotiv Epoc+</a:t>
            </a:r>
            <a:endParaRPr/>
          </a:p>
        </p:txBody>
      </p:sp>
      <p:sp>
        <p:nvSpPr>
          <p:cNvPr id="505" name="Google Shape;505;p43"/>
          <p:cNvSpPr txBox="1"/>
          <p:nvPr>
            <p:ph idx="6" type="subTitle"/>
          </p:nvPr>
        </p:nvSpPr>
        <p:spPr>
          <a:xfrm>
            <a:off x="3434994" y="1060516"/>
            <a:ext cx="2556900" cy="354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Neurosity Crown</a:t>
            </a:r>
            <a:endParaRPr/>
          </a:p>
        </p:txBody>
      </p:sp>
      <p:sp>
        <p:nvSpPr>
          <p:cNvPr id="506" name="Google Shape;506;p43"/>
          <p:cNvSpPr txBox="1"/>
          <p:nvPr>
            <p:ph idx="7" type="subTitle"/>
          </p:nvPr>
        </p:nvSpPr>
        <p:spPr>
          <a:xfrm>
            <a:off x="352549" y="1060516"/>
            <a:ext cx="3026225" cy="354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Unicorn Hybrid Black </a:t>
            </a:r>
            <a:endParaRPr/>
          </a:p>
        </p:txBody>
      </p:sp>
      <p:pic>
        <p:nvPicPr>
          <p:cNvPr id="507" name="Google Shape;50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716" y="3273736"/>
            <a:ext cx="1842169" cy="137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9950" y="3322398"/>
            <a:ext cx="1900175" cy="1341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otiv Epoc+ Headset | Mindz Brainplay" id="509" name="Google Shape;509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61078" y="3256327"/>
            <a:ext cx="2120397" cy="1346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4"/>
          <p:cNvSpPr txBox="1"/>
          <p:nvPr>
            <p:ph idx="12" type="sldNum"/>
          </p:nvPr>
        </p:nvSpPr>
        <p:spPr>
          <a:xfrm>
            <a:off x="4324460" y="4321628"/>
            <a:ext cx="5664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5" name="Google Shape;515;p4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50">
                <a:highlight>
                  <a:schemeClr val="lt2"/>
                </a:highlight>
              </a:rPr>
              <a:t>Types of Neural Stimuli</a:t>
            </a:r>
            <a:endParaRPr sz="2950"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516" name="Google Shape;516;p44"/>
          <p:cNvSpPr/>
          <p:nvPr/>
        </p:nvSpPr>
        <p:spPr>
          <a:xfrm>
            <a:off x="3949575" y="1323375"/>
            <a:ext cx="1680900" cy="4332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EEG SIGNALS</a:t>
            </a:r>
            <a:endParaRPr b="1" sz="2100">
              <a:solidFill>
                <a:schemeClr val="accent4"/>
              </a:solidFill>
            </a:endParaRPr>
          </a:p>
        </p:txBody>
      </p:sp>
      <p:sp>
        <p:nvSpPr>
          <p:cNvPr id="517" name="Google Shape;517;p44"/>
          <p:cNvSpPr/>
          <p:nvPr/>
        </p:nvSpPr>
        <p:spPr>
          <a:xfrm>
            <a:off x="5630625" y="2385041"/>
            <a:ext cx="2331000" cy="545700"/>
          </a:xfrm>
          <a:prstGeom prst="roundRect">
            <a:avLst>
              <a:gd fmla="val 50000" name="adj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Spontaneous</a:t>
            </a:r>
            <a:endParaRPr b="1" sz="20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8" name="Google Shape;518;p44"/>
          <p:cNvSpPr/>
          <p:nvPr/>
        </p:nvSpPr>
        <p:spPr>
          <a:xfrm>
            <a:off x="1253675" y="2385041"/>
            <a:ext cx="2695800" cy="545700"/>
          </a:xfrm>
          <a:prstGeom prst="roundRect">
            <a:avLst>
              <a:gd fmla="val 50000" name="adj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Evoked Potential</a:t>
            </a:r>
            <a:endParaRPr b="1" sz="20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p44"/>
          <p:cNvSpPr/>
          <p:nvPr/>
        </p:nvSpPr>
        <p:spPr>
          <a:xfrm>
            <a:off x="574175" y="3363900"/>
            <a:ext cx="4054800" cy="6951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O</a:t>
            </a:r>
            <a:r>
              <a:rPr b="1" lang="en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ccur without external stimulation such as motor imagery, such as ERP.</a:t>
            </a:r>
            <a:endParaRPr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20" name="Google Shape;520;p44"/>
          <p:cNvCxnSpPr>
            <a:stCxn id="516" idx="2"/>
            <a:endCxn id="517" idx="0"/>
          </p:cNvCxnSpPr>
          <p:nvPr/>
        </p:nvCxnSpPr>
        <p:spPr>
          <a:xfrm flipH="1" rot="-5400000">
            <a:off x="5478825" y="1067775"/>
            <a:ext cx="628500" cy="20061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1" name="Google Shape;521;p44"/>
          <p:cNvCxnSpPr>
            <a:stCxn id="518" idx="0"/>
            <a:endCxn id="516" idx="2"/>
          </p:cNvCxnSpPr>
          <p:nvPr/>
        </p:nvCxnSpPr>
        <p:spPr>
          <a:xfrm rot="-5400000">
            <a:off x="3381575" y="976541"/>
            <a:ext cx="628500" cy="21885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2" name="Google Shape;522;p44"/>
          <p:cNvSpPr/>
          <p:nvPr/>
        </p:nvSpPr>
        <p:spPr>
          <a:xfrm>
            <a:off x="4768722" y="3363900"/>
            <a:ext cx="4054800" cy="6951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r>
              <a:rPr b="1" lang="en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lectrical signals generated by the brain in response to external stimuli</a:t>
            </a:r>
            <a:r>
              <a:rPr b="1"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23" name="Google Shape;523;p44"/>
          <p:cNvCxnSpPr>
            <a:stCxn id="518" idx="2"/>
            <a:endCxn id="519" idx="0"/>
          </p:cNvCxnSpPr>
          <p:nvPr/>
        </p:nvCxnSpPr>
        <p:spPr>
          <a:xfrm>
            <a:off x="2601575" y="2930741"/>
            <a:ext cx="0" cy="433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4" name="Google Shape;524;p44"/>
          <p:cNvCxnSpPr>
            <a:stCxn id="517" idx="2"/>
            <a:endCxn id="522" idx="0"/>
          </p:cNvCxnSpPr>
          <p:nvPr/>
        </p:nvCxnSpPr>
        <p:spPr>
          <a:xfrm>
            <a:off x="6796125" y="2930741"/>
            <a:ext cx="0" cy="433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5"/>
          <p:cNvSpPr txBox="1"/>
          <p:nvPr>
            <p:ph type="title"/>
          </p:nvPr>
        </p:nvSpPr>
        <p:spPr>
          <a:xfrm>
            <a:off x="3579950" y="1854500"/>
            <a:ext cx="3604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200"/>
              <a:t>ERP</a:t>
            </a:r>
            <a:endParaRPr sz="3200"/>
          </a:p>
        </p:txBody>
      </p:sp>
      <p:sp>
        <p:nvSpPr>
          <p:cNvPr id="530" name="Google Shape;530;p45"/>
          <p:cNvSpPr txBox="1"/>
          <p:nvPr>
            <p:ph idx="1" type="subTitle"/>
          </p:nvPr>
        </p:nvSpPr>
        <p:spPr>
          <a:xfrm>
            <a:off x="1959250" y="2939075"/>
            <a:ext cx="52254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b="1" lang="en">
                <a:highlight>
                  <a:srgbClr val="FAFAFA"/>
                </a:highlight>
              </a:rPr>
              <a:t>Event-Related Potential</a:t>
            </a:r>
            <a:endParaRPr>
              <a:highlight>
                <a:srgbClr val="FAFAFA"/>
              </a:highlight>
            </a:endParaRPr>
          </a:p>
        </p:txBody>
      </p:sp>
      <p:sp>
        <p:nvSpPr>
          <p:cNvPr id="531" name="Google Shape;531;p45"/>
          <p:cNvSpPr txBox="1"/>
          <p:nvPr>
            <p:ph idx="2" type="title"/>
          </p:nvPr>
        </p:nvSpPr>
        <p:spPr>
          <a:xfrm>
            <a:off x="1959250" y="1854500"/>
            <a:ext cx="1189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32" name="Google Shape;532;p45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33" name="Google Shape;533;p45"/>
          <p:cNvCxnSpPr/>
          <p:nvPr/>
        </p:nvCxnSpPr>
        <p:spPr>
          <a:xfrm flipH="1" rot="10800000">
            <a:off x="1600600" y="2910566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34" name="Google Shape;534;p45"/>
          <p:cNvCxnSpPr/>
          <p:nvPr/>
        </p:nvCxnSpPr>
        <p:spPr>
          <a:xfrm flipH="1" rot="10800000">
            <a:off x="1600600" y="1714341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35" name="Google Shape;535;p45"/>
          <p:cNvSpPr/>
          <p:nvPr/>
        </p:nvSpPr>
        <p:spPr>
          <a:xfrm>
            <a:off x="3244800" y="2217963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45"/>
          <p:cNvSpPr/>
          <p:nvPr/>
        </p:nvSpPr>
        <p:spPr>
          <a:xfrm>
            <a:off x="7280500" y="2217963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6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2" name="Google Shape;542;p4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AFAFA"/>
                </a:highlight>
              </a:rPr>
              <a:t>What is ERP</a:t>
            </a:r>
            <a:r>
              <a:rPr lang="en" sz="1800">
                <a:highlight>
                  <a:srgbClr val="FAFAFA"/>
                </a:highlight>
              </a:rPr>
              <a:t>(Event-Related Potential)</a:t>
            </a:r>
            <a:endParaRPr sz="1800">
              <a:highlight>
                <a:srgbClr val="FAFAFA"/>
              </a:highlight>
            </a:endParaRPr>
          </a:p>
        </p:txBody>
      </p:sp>
      <p:sp>
        <p:nvSpPr>
          <p:cNvPr id="543" name="Google Shape;543;p46"/>
          <p:cNvSpPr txBox="1"/>
          <p:nvPr>
            <p:ph idx="1" type="body"/>
          </p:nvPr>
        </p:nvSpPr>
        <p:spPr>
          <a:xfrm>
            <a:off x="720000" y="1215750"/>
            <a:ext cx="4350300" cy="3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AFAFA"/>
                </a:highlight>
              </a:rPr>
              <a:t>ERPs are brain activity changes triggered by events, measured with EEG.</a:t>
            </a:r>
            <a:endParaRPr>
              <a:highlight>
                <a:srgbClr val="FAFAFA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</a:pPr>
            <a:r>
              <a:rPr b="1" lang="en">
                <a:highlight>
                  <a:srgbClr val="FAFAFA"/>
                </a:highlight>
              </a:rPr>
              <a:t>Applications</a:t>
            </a:r>
            <a:r>
              <a:rPr lang="en">
                <a:highlight>
                  <a:srgbClr val="FAFAFA"/>
                </a:highlight>
              </a:rPr>
              <a:t>: Communication tools, device control, and gaming.</a:t>
            </a:r>
            <a:endParaRPr>
              <a:highlight>
                <a:srgbClr val="FAFAFA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Light"/>
              <a:buChar char="●"/>
            </a:pPr>
            <a:r>
              <a:rPr b="1" lang="en">
                <a:highlight>
                  <a:srgbClr val="FAFAFA"/>
                </a:highlight>
              </a:rPr>
              <a:t>Benefits</a:t>
            </a:r>
            <a:r>
              <a:rPr lang="en">
                <a:highlight>
                  <a:srgbClr val="FAFAFA"/>
                </a:highlight>
              </a:rPr>
              <a:t>: Enable non-invasive, real-time BCI interactions.</a:t>
            </a:r>
            <a:endParaRPr>
              <a:highlight>
                <a:srgbClr val="FAFAFA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Light"/>
              <a:buChar char="●"/>
            </a:pPr>
            <a:r>
              <a:rPr b="1" lang="en">
                <a:highlight>
                  <a:srgbClr val="FAFAFA"/>
                </a:highlight>
              </a:rPr>
              <a:t>Challenges</a:t>
            </a:r>
            <a:r>
              <a:rPr lang="en">
                <a:highlight>
                  <a:srgbClr val="FAFAFA"/>
                </a:highlight>
              </a:rPr>
              <a:t>: Signal noise and user training requirements.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544" name="Google Shape;54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0300" y="1170125"/>
            <a:ext cx="3921301" cy="2601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7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0" name="Google Shape;550;p47"/>
          <p:cNvSpPr txBox="1"/>
          <p:nvPr>
            <p:ph type="title"/>
          </p:nvPr>
        </p:nvSpPr>
        <p:spPr>
          <a:xfrm>
            <a:off x="720000" y="445025"/>
            <a:ext cx="810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2"/>
                </a:highlight>
              </a:rPr>
              <a:t>ERP</a:t>
            </a:r>
            <a:r>
              <a:rPr lang="en" sz="1800">
                <a:highlight>
                  <a:schemeClr val="lt2"/>
                </a:highlight>
              </a:rPr>
              <a:t>(Event-Related Potential)</a:t>
            </a:r>
            <a:r>
              <a:rPr lang="en">
                <a:highlight>
                  <a:schemeClr val="lt2"/>
                </a:highlight>
              </a:rPr>
              <a:t> Components</a:t>
            </a:r>
            <a:endParaRPr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1" name="Google Shape;551;p47"/>
          <p:cNvGrpSpPr/>
          <p:nvPr/>
        </p:nvGrpSpPr>
        <p:grpSpPr>
          <a:xfrm>
            <a:off x="6254516" y="1069429"/>
            <a:ext cx="2887509" cy="2709013"/>
            <a:chOff x="6254516" y="1069429"/>
            <a:chExt cx="2887509" cy="2709013"/>
          </a:xfrm>
        </p:grpSpPr>
        <p:sp>
          <p:nvSpPr>
            <p:cNvPr id="552" name="Google Shape;552;p47"/>
            <p:cNvSpPr/>
            <p:nvPr/>
          </p:nvSpPr>
          <p:spPr>
            <a:xfrm rot="2700000">
              <a:off x="7239866" y="1053398"/>
              <a:ext cx="489601" cy="2989789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47"/>
            <p:cNvSpPr/>
            <p:nvPr/>
          </p:nvSpPr>
          <p:spPr>
            <a:xfrm>
              <a:off x="644396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b="1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4" name="Google Shape;554;p47"/>
            <p:cNvSpPr txBox="1"/>
            <p:nvPr/>
          </p:nvSpPr>
          <p:spPr>
            <a:xfrm rot="-2700000">
              <a:off x="6408364" y="2026910"/>
              <a:ext cx="2955424" cy="596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  <a:highlight>
                    <a:srgbClr val="D8CEC9"/>
                  </a:highlight>
                  <a:latin typeface="Mulish"/>
                  <a:ea typeface="Mulish"/>
                  <a:cs typeface="Mulish"/>
                  <a:sym typeface="Mulish"/>
                </a:rPr>
                <a:t>Face and Object Processing Component</a:t>
              </a:r>
              <a:endParaRPr b="1" sz="2000">
                <a:solidFill>
                  <a:schemeClr val="dk1"/>
                </a:solidFill>
                <a:highlight>
                  <a:srgbClr val="D8CEC9"/>
                </a:highlight>
                <a:latin typeface="Quicksand"/>
                <a:ea typeface="Quicksand"/>
                <a:cs typeface="Quicksand"/>
                <a:sym typeface="Quicksand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5" name="Google Shape;555;p47"/>
            <p:cNvSpPr txBox="1"/>
            <p:nvPr/>
          </p:nvSpPr>
          <p:spPr>
            <a:xfrm rot="-2700000">
              <a:off x="6788358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N170</a:t>
              </a:r>
              <a:endPara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56" name="Google Shape;556;p47"/>
          <p:cNvGrpSpPr/>
          <p:nvPr/>
        </p:nvGrpSpPr>
        <p:grpSpPr>
          <a:xfrm>
            <a:off x="4763151" y="1260027"/>
            <a:ext cx="2817695" cy="2520570"/>
            <a:chOff x="4763312" y="1316476"/>
            <a:chExt cx="2743618" cy="2463900"/>
          </a:xfrm>
        </p:grpSpPr>
        <p:sp>
          <p:nvSpPr>
            <p:cNvPr id="557" name="Google Shape;557;p47"/>
            <p:cNvSpPr/>
            <p:nvPr/>
          </p:nvSpPr>
          <p:spPr>
            <a:xfrm rot="2694042">
              <a:off x="5746861" y="1053529"/>
              <a:ext cx="489601" cy="2989795"/>
            </a:xfrm>
            <a:prstGeom prst="roundRect">
              <a:avLst>
                <a:gd fmla="val 46914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47"/>
            <p:cNvSpPr/>
            <p:nvPr/>
          </p:nvSpPr>
          <p:spPr>
            <a:xfrm>
              <a:off x="4950863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b="1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9" name="Google Shape;559;p47"/>
            <p:cNvSpPr txBox="1"/>
            <p:nvPr/>
          </p:nvSpPr>
          <p:spPr>
            <a:xfrm rot="-2700000">
              <a:off x="4865901" y="2213704"/>
              <a:ext cx="2567222" cy="342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  <a:highlight>
                    <a:srgbClr val="D8CEC9"/>
                  </a:highlight>
                  <a:latin typeface="Mulish"/>
                  <a:ea typeface="Mulish"/>
                  <a:cs typeface="Mulish"/>
                  <a:sym typeface="Mulish"/>
                </a:rPr>
                <a:t>Attention-Related Components</a:t>
              </a:r>
              <a:endParaRPr b="1" sz="1100">
                <a:solidFill>
                  <a:schemeClr val="dk1"/>
                </a:solidFill>
                <a:highlight>
                  <a:srgbClr val="D8CEC9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60" name="Google Shape;560;p47"/>
            <p:cNvSpPr txBox="1"/>
            <p:nvPr/>
          </p:nvSpPr>
          <p:spPr>
            <a:xfrm rot="-2700000">
              <a:off x="5266047" y="2500567"/>
              <a:ext cx="2442064" cy="442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highlight>
                    <a:schemeClr val="lt2"/>
                  </a:highlight>
                  <a:latin typeface="Mulish"/>
                  <a:ea typeface="Mulish"/>
                  <a:cs typeface="Mulish"/>
                  <a:sym typeface="Mulish"/>
                </a:rPr>
                <a:t>Mismatch Negativity (MMN)</a:t>
              </a:r>
              <a:endParaRPr sz="1000">
                <a:solidFill>
                  <a:schemeClr val="dk1"/>
                </a:solidFill>
                <a:highlight>
                  <a:schemeClr val="lt2"/>
                </a:highlight>
                <a:latin typeface="Mulish"/>
                <a:ea typeface="Mulish"/>
                <a:cs typeface="Mulish"/>
                <a:sym typeface="Mulish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highlight>
                    <a:schemeClr val="lt2"/>
                  </a:highlight>
                  <a:latin typeface="Mulish"/>
                  <a:ea typeface="Mulish"/>
                  <a:cs typeface="Mulish"/>
                  <a:sym typeface="Mulish"/>
                </a:rPr>
                <a:t>Contingent Negative Variation (CNV)</a:t>
              </a:r>
              <a:r>
                <a:rPr lang="en" sz="650">
                  <a:solidFill>
                    <a:schemeClr val="accent2"/>
                  </a:solidFill>
                  <a:highlight>
                    <a:schemeClr val="lt2"/>
                  </a:highlight>
                </a:rPr>
                <a:t>)</a:t>
              </a:r>
              <a:endParaRPr sz="650">
                <a:solidFill>
                  <a:schemeClr val="accent2"/>
                </a:solidFill>
                <a:highlight>
                  <a:schemeClr val="lt2"/>
                </a:highlight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4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61" name="Google Shape;561;p47"/>
          <p:cNvGrpSpPr/>
          <p:nvPr/>
        </p:nvGrpSpPr>
        <p:grpSpPr>
          <a:xfrm>
            <a:off x="3269751" y="1250500"/>
            <a:ext cx="2604522" cy="2527943"/>
            <a:chOff x="3269751" y="1250500"/>
            <a:chExt cx="2604522" cy="2527943"/>
          </a:xfrm>
        </p:grpSpPr>
        <p:sp>
          <p:nvSpPr>
            <p:cNvPr id="562" name="Google Shape;562;p47"/>
            <p:cNvSpPr/>
            <p:nvPr/>
          </p:nvSpPr>
          <p:spPr>
            <a:xfrm rot="2700000">
              <a:off x="4255100" y="1053398"/>
              <a:ext cx="489601" cy="2989789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47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b="1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64" name="Google Shape;564;p47"/>
            <p:cNvSpPr txBox="1"/>
            <p:nvPr/>
          </p:nvSpPr>
          <p:spPr>
            <a:xfrm rot="-2700000">
              <a:off x="3327139" y="2169147"/>
              <a:ext cx="2740322" cy="342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  <a:highlight>
                    <a:srgbClr val="D8CEC9"/>
                  </a:highlight>
                  <a:latin typeface="Mulish"/>
                  <a:ea typeface="Mulish"/>
                  <a:cs typeface="Mulish"/>
                  <a:sym typeface="Mulish"/>
                </a:rPr>
                <a:t>Motor and Error Components</a:t>
              </a:r>
              <a:endParaRPr b="1" sz="1100">
                <a:solidFill>
                  <a:schemeClr val="dk1"/>
                </a:solidFill>
                <a:highlight>
                  <a:srgbClr val="D8CEC9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65" name="Google Shape;565;p47"/>
            <p:cNvSpPr txBox="1"/>
            <p:nvPr/>
          </p:nvSpPr>
          <p:spPr>
            <a:xfrm rot="-2700000">
              <a:off x="3803593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highlight>
                    <a:schemeClr val="lt2"/>
                  </a:highlight>
                  <a:latin typeface="Mulish"/>
                  <a:ea typeface="Mulish"/>
                  <a:cs typeface="Mulish"/>
                  <a:sym typeface="Mulish"/>
                </a:rPr>
                <a:t>Bereitschaftspotential (BP)</a:t>
              </a:r>
              <a:endParaRPr sz="1100">
                <a:solidFill>
                  <a:schemeClr val="dk1"/>
                </a:solidFill>
                <a:highlight>
                  <a:schemeClr val="lt2"/>
                </a:highlight>
                <a:latin typeface="Mulish"/>
                <a:ea typeface="Mulish"/>
                <a:cs typeface="Mulish"/>
                <a:sym typeface="Mulish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highlight>
                    <a:schemeClr val="lt2"/>
                  </a:highlight>
                  <a:latin typeface="Mulish"/>
                  <a:ea typeface="Mulish"/>
                  <a:cs typeface="Mulish"/>
                  <a:sym typeface="Mulish"/>
                </a:rPr>
                <a:t>Error-Related Negativity (ERN)</a:t>
              </a:r>
              <a:endParaRPr sz="11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5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66" name="Google Shape;566;p47"/>
          <p:cNvGrpSpPr/>
          <p:nvPr/>
        </p:nvGrpSpPr>
        <p:grpSpPr>
          <a:xfrm>
            <a:off x="1776626" y="1318143"/>
            <a:ext cx="2604522" cy="2460300"/>
            <a:chOff x="1776626" y="1318143"/>
            <a:chExt cx="2604522" cy="2460300"/>
          </a:xfrm>
        </p:grpSpPr>
        <p:grpSp>
          <p:nvGrpSpPr>
            <p:cNvPr id="567" name="Google Shape;567;p47"/>
            <p:cNvGrpSpPr/>
            <p:nvPr/>
          </p:nvGrpSpPr>
          <p:grpSpPr>
            <a:xfrm>
              <a:off x="1776626" y="1318143"/>
              <a:ext cx="2604522" cy="2460300"/>
              <a:chOff x="1776626" y="1318143"/>
              <a:chExt cx="2604522" cy="2460300"/>
            </a:xfrm>
          </p:grpSpPr>
          <p:sp>
            <p:nvSpPr>
              <p:cNvPr id="568" name="Google Shape;568;p47"/>
              <p:cNvSpPr/>
              <p:nvPr/>
            </p:nvSpPr>
            <p:spPr>
              <a:xfrm rot="2700000">
                <a:off x="2761975" y="1053398"/>
                <a:ext cx="489601" cy="2989789"/>
              </a:xfrm>
              <a:prstGeom prst="roundRect">
                <a:avLst>
                  <a:gd fmla="val 50000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47"/>
              <p:cNvSpPr txBox="1"/>
              <p:nvPr/>
            </p:nvSpPr>
            <p:spPr>
              <a:xfrm rot="-2700000">
                <a:off x="1899549" y="2297849"/>
                <a:ext cx="2376303" cy="34280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300">
                    <a:solidFill>
                      <a:schemeClr val="dk1"/>
                    </a:solidFill>
                    <a:highlight>
                      <a:srgbClr val="D8CEC9"/>
                    </a:highlight>
                  </a:rPr>
                  <a:t>Cognitive Components</a:t>
                </a:r>
                <a:endParaRPr b="1" sz="1100">
                  <a:solidFill>
                    <a:schemeClr val="dk1"/>
                  </a:solidFill>
                  <a:highlight>
                    <a:srgbClr val="D8CEC9"/>
                  </a:highlight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70" name="Google Shape;570;p47"/>
              <p:cNvSpPr txBox="1"/>
              <p:nvPr/>
            </p:nvSpPr>
            <p:spPr>
              <a:xfrm rot="-2700000">
                <a:off x="2310468" y="2571061"/>
                <a:ext cx="2242660" cy="442507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1"/>
                    </a:solidFill>
                    <a:highlight>
                      <a:schemeClr val="lt2"/>
                    </a:highlight>
                  </a:rPr>
                  <a:t>P300 / N400 / P600</a:t>
                </a:r>
                <a:endParaRPr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t/>
                </a:r>
                <a:endParaRPr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571" name="Google Shape;571;p47"/>
            <p:cNvSpPr/>
            <p:nvPr/>
          </p:nvSpPr>
          <p:spPr>
            <a:xfrm>
              <a:off x="1966072" y="3255512"/>
              <a:ext cx="326100" cy="326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b="1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72" name="Google Shape;572;p47"/>
          <p:cNvGrpSpPr/>
          <p:nvPr/>
        </p:nvGrpSpPr>
        <p:grpSpPr>
          <a:xfrm>
            <a:off x="284959" y="1318143"/>
            <a:ext cx="2604522" cy="2460300"/>
            <a:chOff x="284959" y="1318143"/>
            <a:chExt cx="2604522" cy="2460300"/>
          </a:xfrm>
        </p:grpSpPr>
        <p:sp>
          <p:nvSpPr>
            <p:cNvPr id="573" name="Google Shape;573;p47"/>
            <p:cNvSpPr/>
            <p:nvPr/>
          </p:nvSpPr>
          <p:spPr>
            <a:xfrm rot="2700000">
              <a:off x="1270309" y="1053398"/>
              <a:ext cx="489601" cy="2989789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47"/>
            <p:cNvSpPr/>
            <p:nvPr/>
          </p:nvSpPr>
          <p:spPr>
            <a:xfrm>
              <a:off x="472955" y="3255512"/>
              <a:ext cx="326100" cy="326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b="1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75" name="Google Shape;575;p47"/>
            <p:cNvSpPr txBox="1"/>
            <p:nvPr/>
          </p:nvSpPr>
          <p:spPr>
            <a:xfrm rot="-2700000">
              <a:off x="474481" y="2275597"/>
              <a:ext cx="2298238" cy="34280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414141"/>
                  </a:solidFill>
                  <a:highlight>
                    <a:srgbClr val="D8CEC9"/>
                  </a:highlight>
                  <a:latin typeface="Mulish"/>
                  <a:ea typeface="Mulish"/>
                  <a:cs typeface="Mulish"/>
                  <a:sym typeface="Mulish"/>
                </a:rPr>
                <a:t>Sensory Components</a:t>
              </a:r>
              <a:endParaRPr b="1" sz="1100">
                <a:solidFill>
                  <a:srgbClr val="414141"/>
                </a:solidFill>
                <a:highlight>
                  <a:srgbClr val="D8CEC9"/>
                </a:highlight>
                <a:latin typeface="Mulish"/>
                <a:ea typeface="Mulish"/>
                <a:cs typeface="Mulish"/>
                <a:sym typeface="Mulish"/>
              </a:endParaRPr>
            </a:p>
          </p:txBody>
        </p:sp>
        <p:sp>
          <p:nvSpPr>
            <p:cNvPr id="576" name="Google Shape;576;p47"/>
            <p:cNvSpPr txBox="1"/>
            <p:nvPr/>
          </p:nvSpPr>
          <p:spPr>
            <a:xfrm rot="-2700000">
              <a:off x="818801" y="2571061"/>
              <a:ext cx="2242660" cy="442507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highlight>
                    <a:schemeClr val="lt2"/>
                  </a:highlight>
                  <a:latin typeface="Mulish"/>
                  <a:ea typeface="Mulish"/>
                  <a:cs typeface="Mulish"/>
                  <a:sym typeface="Mulish"/>
                </a:rPr>
                <a:t>P50 / N100 / P200</a:t>
              </a:r>
              <a:endPara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8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2" name="Google Shape;582;p48"/>
          <p:cNvSpPr txBox="1"/>
          <p:nvPr>
            <p:ph type="title"/>
          </p:nvPr>
        </p:nvSpPr>
        <p:spPr>
          <a:xfrm>
            <a:off x="720000" y="445025"/>
            <a:ext cx="8217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AFAFA"/>
                </a:highlight>
              </a:rPr>
              <a:t>Why ERP NOT SSEP </a:t>
            </a:r>
            <a:r>
              <a:rPr lang="en" sz="1800">
                <a:highlight>
                  <a:srgbClr val="FAFAFA"/>
                </a:highlight>
              </a:rPr>
              <a:t>(Somatosensory Evoked Potentials)</a:t>
            </a:r>
            <a:endParaRPr sz="1800"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48"/>
          <p:cNvSpPr txBox="1"/>
          <p:nvPr>
            <p:ph idx="1" type="body"/>
          </p:nvPr>
        </p:nvSpPr>
        <p:spPr>
          <a:xfrm>
            <a:off x="720000" y="1215750"/>
            <a:ext cx="7704000" cy="323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</a:pPr>
            <a:r>
              <a:rPr lang="en">
                <a:highlight>
                  <a:srgbClr val="FAFAFA"/>
                </a:highlight>
              </a:rPr>
              <a:t>Timing and Precision (Time-locked)</a:t>
            </a:r>
            <a:endParaRPr>
              <a:highlight>
                <a:srgbClr val="FAFAFA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</a:pPr>
            <a:r>
              <a:rPr lang="en">
                <a:highlight>
                  <a:srgbClr val="FAFAFA"/>
                </a:highlight>
              </a:rPr>
              <a:t>Cognitive Feedback (Trigger)</a:t>
            </a:r>
            <a:endParaRPr>
              <a:highlight>
                <a:srgbClr val="FAFAFA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</a:pPr>
            <a:r>
              <a:rPr lang="en">
                <a:highlight>
                  <a:schemeClr val="lt2"/>
                </a:highlight>
              </a:rPr>
              <a:t>Player Comfort</a:t>
            </a:r>
            <a:endParaRPr>
              <a:highlight>
                <a:srgbClr val="FAFAFA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</a:pPr>
            <a:r>
              <a:rPr lang="en">
                <a:highlight>
                  <a:schemeClr val="lt2"/>
                </a:highlight>
              </a:rPr>
              <a:t>Flexibility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AFAFA"/>
              </a:highlight>
            </a:endParaRPr>
          </a:p>
        </p:txBody>
      </p:sp>
      <p:pic>
        <p:nvPicPr>
          <p:cNvPr id="584" name="Google Shape;584;p48"/>
          <p:cNvPicPr preferRelativeResize="0"/>
          <p:nvPr/>
        </p:nvPicPr>
        <p:blipFill rotWithShape="1">
          <a:blip r:embed="rId3">
            <a:alphaModFix/>
          </a:blip>
          <a:srcRect b="0" l="62487" r="0" t="0"/>
          <a:stretch/>
        </p:blipFill>
        <p:spPr>
          <a:xfrm>
            <a:off x="5712875" y="1509614"/>
            <a:ext cx="2561700" cy="2505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9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0" name="Google Shape;590;p4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AFAFA"/>
                </a:highlight>
              </a:rPr>
              <a:t>What is P300 AND WHY</a:t>
            </a:r>
            <a:endParaRPr>
              <a:highlight>
                <a:srgbClr val="FAFAFA"/>
              </a:highlight>
            </a:endParaRPr>
          </a:p>
        </p:txBody>
      </p:sp>
      <p:sp>
        <p:nvSpPr>
          <p:cNvPr id="591" name="Google Shape;591;p49"/>
          <p:cNvSpPr txBox="1"/>
          <p:nvPr>
            <p:ph idx="1" type="body"/>
          </p:nvPr>
        </p:nvSpPr>
        <p:spPr>
          <a:xfrm>
            <a:off x="720000" y="1215750"/>
            <a:ext cx="4350300" cy="3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AFAFA"/>
                </a:highlight>
              </a:rPr>
              <a:t>The *P300* is a positive peak in EEG occurring about 300ms  after a stimulus, associated with attention, memory, and decision-making.</a:t>
            </a:r>
            <a:endParaRPr sz="1300"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highlight>
                <a:srgbClr val="FAFAFA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</a:pPr>
            <a:r>
              <a:rPr lang="en">
                <a:highlight>
                  <a:srgbClr val="FAFAFA"/>
                </a:highlight>
              </a:rPr>
              <a:t>Reliable Signal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</a:pPr>
            <a:r>
              <a:rPr lang="en">
                <a:highlight>
                  <a:srgbClr val="FAFAFA"/>
                </a:highlight>
              </a:rPr>
              <a:t>Fast Response Time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</a:pPr>
            <a:r>
              <a:rPr lang="en">
                <a:highlight>
                  <a:srgbClr val="FAFAFA"/>
                </a:highlight>
              </a:rPr>
              <a:t>Non-Invasive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AFAFA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</a:pPr>
            <a:r>
              <a:rPr lang="en">
                <a:highlight>
                  <a:srgbClr val="FAFAFA"/>
                </a:highlight>
              </a:rPr>
              <a:t>Low Cognitive Load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592" name="Google Shape;59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475" y="1017725"/>
            <a:ext cx="2921651" cy="202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49" title="e824b899a9014c08eb7191a6077b02087bf4f46f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7438" y="3046550"/>
            <a:ext cx="2175725" cy="16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0"/>
          <p:cNvSpPr txBox="1"/>
          <p:nvPr>
            <p:ph type="title"/>
          </p:nvPr>
        </p:nvSpPr>
        <p:spPr>
          <a:xfrm>
            <a:off x="3579950" y="1854500"/>
            <a:ext cx="3604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APPLICATIONS </a:t>
            </a:r>
            <a:r>
              <a:rPr lang="en" sz="3200"/>
              <a:t>DESIGN</a:t>
            </a:r>
            <a:endParaRPr sz="3200"/>
          </a:p>
        </p:txBody>
      </p:sp>
      <p:sp>
        <p:nvSpPr>
          <p:cNvPr id="599" name="Google Shape;599;p50"/>
          <p:cNvSpPr txBox="1"/>
          <p:nvPr>
            <p:ph idx="2" type="title"/>
          </p:nvPr>
        </p:nvSpPr>
        <p:spPr>
          <a:xfrm>
            <a:off x="1959250" y="1854500"/>
            <a:ext cx="1189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600" name="Google Shape;600;p50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01" name="Google Shape;601;p50"/>
          <p:cNvCxnSpPr/>
          <p:nvPr/>
        </p:nvCxnSpPr>
        <p:spPr>
          <a:xfrm flipH="1" rot="10800000">
            <a:off x="1600600" y="2910566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02" name="Google Shape;602;p50"/>
          <p:cNvCxnSpPr/>
          <p:nvPr/>
        </p:nvCxnSpPr>
        <p:spPr>
          <a:xfrm flipH="1" rot="10800000">
            <a:off x="1600600" y="1714341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03" name="Google Shape;603;p50"/>
          <p:cNvSpPr/>
          <p:nvPr/>
        </p:nvSpPr>
        <p:spPr>
          <a:xfrm>
            <a:off x="3244800" y="2217963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50"/>
          <p:cNvSpPr/>
          <p:nvPr/>
        </p:nvSpPr>
        <p:spPr>
          <a:xfrm>
            <a:off x="7280500" y="2217963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1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0" name="Google Shape;610;p5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Applications Design</a:t>
            </a:r>
            <a:endParaRPr/>
          </a:p>
        </p:txBody>
      </p:sp>
      <p:sp>
        <p:nvSpPr>
          <p:cNvPr id="611" name="Google Shape;611;p51"/>
          <p:cNvSpPr txBox="1"/>
          <p:nvPr>
            <p:ph idx="4" type="subTitle"/>
          </p:nvPr>
        </p:nvSpPr>
        <p:spPr>
          <a:xfrm>
            <a:off x="937619" y="1807400"/>
            <a:ext cx="2175300" cy="365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</a:pPr>
            <a:r>
              <a:rPr lang="en" sz="1200"/>
              <a:t>EDUCATIONAL</a:t>
            </a:r>
            <a:r>
              <a:rPr lang="en" sz="1200"/>
              <a:t> WEBSITE</a:t>
            </a:r>
            <a:endParaRPr/>
          </a:p>
        </p:txBody>
      </p:sp>
      <p:sp>
        <p:nvSpPr>
          <p:cNvPr id="612" name="Google Shape;612;p51"/>
          <p:cNvSpPr txBox="1"/>
          <p:nvPr>
            <p:ph idx="5" type="subTitle"/>
          </p:nvPr>
        </p:nvSpPr>
        <p:spPr>
          <a:xfrm>
            <a:off x="3484346" y="1807400"/>
            <a:ext cx="2175300" cy="365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</a:pPr>
            <a:r>
              <a:rPr lang="en" sz="1200"/>
              <a:t>MAZE GAME</a:t>
            </a:r>
            <a:endParaRPr/>
          </a:p>
        </p:txBody>
      </p:sp>
      <p:sp>
        <p:nvSpPr>
          <p:cNvPr id="613" name="Google Shape;613;p51"/>
          <p:cNvSpPr txBox="1"/>
          <p:nvPr>
            <p:ph idx="6" type="subTitle"/>
          </p:nvPr>
        </p:nvSpPr>
        <p:spPr>
          <a:xfrm>
            <a:off x="5969124" y="1807400"/>
            <a:ext cx="2175300" cy="365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</a:pPr>
            <a:r>
              <a:rPr lang="en" sz="1200"/>
              <a:t>UNO GAME</a:t>
            </a:r>
            <a:endParaRPr/>
          </a:p>
        </p:txBody>
      </p:sp>
      <p:pic>
        <p:nvPicPr>
          <p:cNvPr id="614" name="Google Shape;61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350" y="2305897"/>
            <a:ext cx="2175299" cy="142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625" y="2305900"/>
            <a:ext cx="2175301" cy="14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9125" y="2305900"/>
            <a:ext cx="2175301" cy="142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2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2" name="Google Shape;622;p5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600"/>
              <a:t>APPLICATIONS LAYOUT AND OFFLINE FLASHING</a:t>
            </a:r>
            <a:endParaRPr sz="2600"/>
          </a:p>
        </p:txBody>
      </p:sp>
      <p:sp>
        <p:nvSpPr>
          <p:cNvPr id="623" name="Google Shape;623;p52"/>
          <p:cNvSpPr txBox="1"/>
          <p:nvPr>
            <p:ph idx="1" type="subTitle"/>
          </p:nvPr>
        </p:nvSpPr>
        <p:spPr>
          <a:xfrm>
            <a:off x="4747387" y="1872353"/>
            <a:ext cx="3698100" cy="27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/>
              <a:t>Flash red on 9 random buttons nine times non-target 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/>
              <a:t>In the 10</a:t>
            </a:r>
            <a:r>
              <a:rPr baseline="30000" lang="en"/>
              <a:t>th</a:t>
            </a:r>
            <a:r>
              <a:rPr lang="en"/>
              <a:t> flash it intersects with the yellow target button 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/>
              <a:t>It waits for this loop to happen 3 times 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/>
              <a:t>On the 3</a:t>
            </a:r>
            <a:r>
              <a:rPr baseline="30000" lang="en"/>
              <a:t>rd</a:t>
            </a:r>
            <a:r>
              <a:rPr lang="en"/>
              <a:t> time it sends button data to the interface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/>
              <a:t>Moves to the next target button and redo the previous steps until task is over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t/>
            </a:r>
            <a:endParaRPr b="1"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4" name="Google Shape;624;p52"/>
          <p:cNvSpPr txBox="1"/>
          <p:nvPr>
            <p:ph idx="2" type="subTitle"/>
          </p:nvPr>
        </p:nvSpPr>
        <p:spPr>
          <a:xfrm>
            <a:off x="726675" y="1872353"/>
            <a:ext cx="3698100" cy="27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/>
              <a:t>1/3 OF THE SCREEN BUTTONS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/>
              <a:t>2/3 OF THE SCREEN IS THE TASK</a:t>
            </a:r>
            <a:endParaRPr/>
          </a:p>
        </p:txBody>
      </p:sp>
      <p:sp>
        <p:nvSpPr>
          <p:cNvPr id="625" name="Google Shape;625;p52"/>
          <p:cNvSpPr txBox="1"/>
          <p:nvPr>
            <p:ph idx="3" type="subTitle"/>
          </p:nvPr>
        </p:nvSpPr>
        <p:spPr>
          <a:xfrm>
            <a:off x="726675" y="1313225"/>
            <a:ext cx="3698100" cy="4224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</a:pPr>
            <a:r>
              <a:rPr lang="en"/>
              <a:t>LAYOUT</a:t>
            </a:r>
            <a:endParaRPr/>
          </a:p>
        </p:txBody>
      </p:sp>
      <p:sp>
        <p:nvSpPr>
          <p:cNvPr id="626" name="Google Shape;626;p52"/>
          <p:cNvSpPr txBox="1"/>
          <p:nvPr>
            <p:ph idx="4" type="subTitle"/>
          </p:nvPr>
        </p:nvSpPr>
        <p:spPr>
          <a:xfrm>
            <a:off x="4747375" y="1313225"/>
            <a:ext cx="3698100" cy="4224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</a:pPr>
            <a:r>
              <a:rPr lang="en"/>
              <a:t>OFFLINE FLASHING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88" name="Google Shape;288;p26"/>
          <p:cNvSpPr txBox="1"/>
          <p:nvPr>
            <p:ph idx="5" type="title"/>
          </p:nvPr>
        </p:nvSpPr>
        <p:spPr>
          <a:xfrm>
            <a:off x="713142" y="1141300"/>
            <a:ext cx="6633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89" name="Google Shape;289;p26"/>
          <p:cNvSpPr txBox="1"/>
          <p:nvPr>
            <p:ph idx="6" type="title"/>
          </p:nvPr>
        </p:nvSpPr>
        <p:spPr>
          <a:xfrm>
            <a:off x="3385268" y="2136189"/>
            <a:ext cx="6633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90" name="Google Shape;290;p26"/>
          <p:cNvSpPr txBox="1"/>
          <p:nvPr>
            <p:ph idx="7" type="title"/>
          </p:nvPr>
        </p:nvSpPr>
        <p:spPr>
          <a:xfrm>
            <a:off x="713142" y="2136199"/>
            <a:ext cx="6633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91" name="Google Shape;291;p26"/>
          <p:cNvSpPr txBox="1"/>
          <p:nvPr>
            <p:ph idx="8" type="title"/>
          </p:nvPr>
        </p:nvSpPr>
        <p:spPr>
          <a:xfrm>
            <a:off x="3389010" y="1141962"/>
            <a:ext cx="6633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92" name="Google Shape;292;p26"/>
          <p:cNvSpPr txBox="1"/>
          <p:nvPr>
            <p:ph idx="14" type="title"/>
          </p:nvPr>
        </p:nvSpPr>
        <p:spPr>
          <a:xfrm>
            <a:off x="5982190" y="2136189"/>
            <a:ext cx="6633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93" name="Google Shape;293;p26"/>
          <p:cNvSpPr txBox="1"/>
          <p:nvPr>
            <p:ph idx="15" type="title"/>
          </p:nvPr>
        </p:nvSpPr>
        <p:spPr>
          <a:xfrm>
            <a:off x="6057408" y="1141962"/>
            <a:ext cx="6633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94" name="Google Shape;294;p26"/>
          <p:cNvSpPr txBox="1"/>
          <p:nvPr>
            <p:ph idx="16" type="subTitle"/>
          </p:nvPr>
        </p:nvSpPr>
        <p:spPr>
          <a:xfrm>
            <a:off x="713142" y="1532614"/>
            <a:ext cx="2450400" cy="378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0" lang="en">
                <a:latin typeface="Mulish Medium"/>
                <a:ea typeface="Mulish Medium"/>
                <a:cs typeface="Mulish Medium"/>
                <a:sym typeface="Mulish Medium"/>
              </a:rPr>
              <a:t>INTRODUCTION</a:t>
            </a:r>
            <a:endParaRPr b="0"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295" name="Google Shape;295;p26"/>
          <p:cNvSpPr txBox="1"/>
          <p:nvPr>
            <p:ph idx="17" type="subTitle"/>
          </p:nvPr>
        </p:nvSpPr>
        <p:spPr>
          <a:xfrm>
            <a:off x="714659" y="2519635"/>
            <a:ext cx="2450400" cy="369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0" lang="en">
                <a:latin typeface="Mulish Medium"/>
                <a:ea typeface="Mulish Medium"/>
                <a:cs typeface="Mulish Medium"/>
                <a:sym typeface="Mulish Medium"/>
              </a:rPr>
              <a:t>ERP</a:t>
            </a:r>
            <a:endParaRPr b="0"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296" name="Google Shape;296;p26"/>
          <p:cNvSpPr txBox="1"/>
          <p:nvPr>
            <p:ph idx="18" type="subTitle"/>
          </p:nvPr>
        </p:nvSpPr>
        <p:spPr>
          <a:xfrm>
            <a:off x="3362829" y="2519625"/>
            <a:ext cx="2496900" cy="369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0" lang="en" sz="1600">
                <a:latin typeface="Mulish Medium"/>
                <a:ea typeface="Mulish Medium"/>
                <a:cs typeface="Mulish Medium"/>
                <a:sym typeface="Mulish Medium"/>
              </a:rPr>
              <a:t>APPLICATIONS DESIGN</a:t>
            </a:r>
            <a:endParaRPr b="0" sz="1600"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297" name="Google Shape;297;p26"/>
          <p:cNvSpPr txBox="1"/>
          <p:nvPr>
            <p:ph idx="19" type="subTitle"/>
          </p:nvPr>
        </p:nvSpPr>
        <p:spPr>
          <a:xfrm>
            <a:off x="3389010" y="1532614"/>
            <a:ext cx="2450400" cy="378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0" lang="en">
                <a:latin typeface="Mulish Medium"/>
                <a:ea typeface="Mulish Medium"/>
                <a:cs typeface="Mulish Medium"/>
                <a:sym typeface="Mulish Medium"/>
              </a:rPr>
              <a:t>BCI</a:t>
            </a:r>
            <a:endParaRPr b="0"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298" name="Google Shape;298;p26"/>
          <p:cNvSpPr txBox="1"/>
          <p:nvPr>
            <p:ph idx="20" type="subTitle"/>
          </p:nvPr>
        </p:nvSpPr>
        <p:spPr>
          <a:xfrm>
            <a:off x="6057433" y="2519625"/>
            <a:ext cx="2450400" cy="369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0" lang="en" sz="1900">
                <a:latin typeface="Mulish Medium"/>
                <a:ea typeface="Mulish Medium"/>
                <a:cs typeface="Mulish Medium"/>
                <a:sym typeface="Mulish Medium"/>
              </a:rPr>
              <a:t>OFFLINE ANALYSIS</a:t>
            </a:r>
            <a:endParaRPr b="0" sz="1800"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299" name="Google Shape;299;p26"/>
          <p:cNvSpPr txBox="1"/>
          <p:nvPr>
            <p:ph idx="21" type="subTitle"/>
          </p:nvPr>
        </p:nvSpPr>
        <p:spPr>
          <a:xfrm>
            <a:off x="6057408" y="1532614"/>
            <a:ext cx="2450400" cy="378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0" lang="en">
                <a:latin typeface="Quicksand Medium"/>
                <a:ea typeface="Quicksand Medium"/>
                <a:cs typeface="Quicksand Medium"/>
                <a:sym typeface="Quicksand Medium"/>
              </a:rPr>
              <a:t>EEG</a:t>
            </a:r>
            <a:endParaRPr b="0"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300" name="Google Shape;300;p26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1" name="Google Shape;301;p26"/>
          <p:cNvSpPr txBox="1"/>
          <p:nvPr>
            <p:ph idx="17" type="subTitle"/>
          </p:nvPr>
        </p:nvSpPr>
        <p:spPr>
          <a:xfrm>
            <a:off x="713142" y="3497581"/>
            <a:ext cx="2450400" cy="369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0" lang="en" sz="1800">
                <a:latin typeface="Mulish Medium"/>
                <a:ea typeface="Mulish Medium"/>
                <a:cs typeface="Mulish Medium"/>
                <a:sym typeface="Mulish Medium"/>
              </a:rPr>
              <a:t>ONLINE ANALYSIS</a:t>
            </a:r>
            <a:endParaRPr b="0" sz="1400"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302" name="Google Shape;302;p26"/>
          <p:cNvSpPr txBox="1"/>
          <p:nvPr>
            <p:ph idx="14" type="title"/>
          </p:nvPr>
        </p:nvSpPr>
        <p:spPr>
          <a:xfrm>
            <a:off x="713130" y="3068273"/>
            <a:ext cx="6633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303" name="Google Shape;303;p26"/>
          <p:cNvSpPr txBox="1"/>
          <p:nvPr>
            <p:ph idx="17" type="subTitle"/>
          </p:nvPr>
        </p:nvSpPr>
        <p:spPr>
          <a:xfrm>
            <a:off x="3390350" y="3497581"/>
            <a:ext cx="2450400" cy="369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">
                <a:latin typeface="Quicksand Medium"/>
                <a:ea typeface="Quicksand Medium"/>
                <a:cs typeface="Quicksand Medium"/>
                <a:sym typeface="Quicksand Medium"/>
              </a:rPr>
              <a:t>LIMITATIONS</a:t>
            </a:r>
            <a:endParaRPr b="0"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304" name="Google Shape;304;p26"/>
          <p:cNvSpPr txBox="1"/>
          <p:nvPr>
            <p:ph idx="14" type="title"/>
          </p:nvPr>
        </p:nvSpPr>
        <p:spPr>
          <a:xfrm>
            <a:off x="3385256" y="3068273"/>
            <a:ext cx="6633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305" name="Google Shape;305;p26"/>
          <p:cNvSpPr txBox="1"/>
          <p:nvPr>
            <p:ph idx="14" type="title"/>
          </p:nvPr>
        </p:nvSpPr>
        <p:spPr>
          <a:xfrm>
            <a:off x="5982190" y="3068273"/>
            <a:ext cx="6633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09</a:t>
            </a:r>
            <a:endParaRPr/>
          </a:p>
        </p:txBody>
      </p:sp>
      <p:sp>
        <p:nvSpPr>
          <p:cNvPr id="306" name="Google Shape;306;p26"/>
          <p:cNvSpPr txBox="1"/>
          <p:nvPr>
            <p:ph idx="17" type="subTitle"/>
          </p:nvPr>
        </p:nvSpPr>
        <p:spPr>
          <a:xfrm>
            <a:off x="6067549" y="3497575"/>
            <a:ext cx="2450400" cy="369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" sz="1200">
                <a:latin typeface="Quicksand Medium"/>
                <a:ea typeface="Quicksand Medium"/>
                <a:cs typeface="Quicksand Medium"/>
                <a:sym typeface="Quicksand Medium"/>
              </a:rPr>
              <a:t>CONCLUSION &amp; FUTURE WORK</a:t>
            </a:r>
            <a:endParaRPr b="0" sz="600"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307" name="Google Shape;307;p26"/>
          <p:cNvSpPr txBox="1"/>
          <p:nvPr>
            <p:ph idx="17" type="subTitle"/>
          </p:nvPr>
        </p:nvSpPr>
        <p:spPr>
          <a:xfrm>
            <a:off x="719990" y="4336874"/>
            <a:ext cx="2493300" cy="3825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" sz="1300">
                <a:latin typeface="Mulish Medium"/>
                <a:ea typeface="Mulish Medium"/>
                <a:cs typeface="Mulish Medium"/>
                <a:sym typeface="Mulish Medium"/>
              </a:rPr>
              <a:t>BUSINESS MODEL CANVAS</a:t>
            </a:r>
            <a:endParaRPr b="0" sz="1300"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308" name="Google Shape;308;p26"/>
          <p:cNvSpPr txBox="1"/>
          <p:nvPr>
            <p:ph idx="14" type="title"/>
          </p:nvPr>
        </p:nvSpPr>
        <p:spPr>
          <a:xfrm>
            <a:off x="713150" y="3957984"/>
            <a:ext cx="6633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10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3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2" name="Google Shape;632;p5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OFFLINE INTERFACE</a:t>
            </a:r>
            <a:endParaRPr/>
          </a:p>
        </p:txBody>
      </p:sp>
      <p:pic>
        <p:nvPicPr>
          <p:cNvPr id="633" name="Google Shape;63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2318" y="1347700"/>
            <a:ext cx="1133832" cy="17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325" y="1347700"/>
            <a:ext cx="2038925" cy="17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000" y="1229300"/>
            <a:ext cx="3247275" cy="247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6726" y="1229300"/>
            <a:ext cx="3247277" cy="247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4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2" name="Google Shape;642;p5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highlight>
                  <a:srgbClr val="FAFAFA"/>
                </a:highlight>
              </a:rPr>
              <a:t>Button Flashing</a:t>
            </a:r>
            <a:endParaRPr>
              <a:highlight>
                <a:srgbClr val="FAFAFA"/>
              </a:highlight>
            </a:endParaRPr>
          </a:p>
        </p:txBody>
      </p:sp>
      <p:pic>
        <p:nvPicPr>
          <p:cNvPr id="643" name="Google Shape;64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4925" y="1219225"/>
            <a:ext cx="4409075" cy="328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4" title="ced9238f-f642-4995-bba8-345806d3ad4d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525" y="1542200"/>
            <a:ext cx="3278925" cy="205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5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0" name="Google Shape;650;p55"/>
          <p:cNvSpPr txBox="1"/>
          <p:nvPr>
            <p:ph type="title"/>
          </p:nvPr>
        </p:nvSpPr>
        <p:spPr>
          <a:xfrm>
            <a:off x="720000" y="445025"/>
            <a:ext cx="357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highlight>
                  <a:srgbClr val="FAFAFA"/>
                </a:highlight>
              </a:rPr>
              <a:t>OFFLINE COMMUNICATION</a:t>
            </a:r>
            <a:endParaRPr>
              <a:highlight>
                <a:srgbClr val="FAFAFA"/>
              </a:highlight>
            </a:endParaRPr>
          </a:p>
        </p:txBody>
      </p:sp>
      <p:pic>
        <p:nvPicPr>
          <p:cNvPr id="651" name="Google Shape;651;p55" title="diagram-export-6-11-2025-6_45_28-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4550" y="362600"/>
            <a:ext cx="3863599" cy="4280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6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7" name="Google Shape;657;p5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MAZE GAME TASK</a:t>
            </a:r>
            <a:endParaRPr/>
          </a:p>
        </p:txBody>
      </p:sp>
      <p:sp>
        <p:nvSpPr>
          <p:cNvPr id="658" name="Google Shape;658;p56"/>
          <p:cNvSpPr txBox="1"/>
          <p:nvPr>
            <p:ph idx="1" type="body"/>
          </p:nvPr>
        </p:nvSpPr>
        <p:spPr>
          <a:xfrm>
            <a:off x="720000" y="1215750"/>
            <a:ext cx="7704000" cy="3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unito Light"/>
              <a:buChar char="●"/>
            </a:pPr>
            <a:r>
              <a:rPr lang="en"/>
              <a:t>Start: Path A or B.</a:t>
            </a:r>
            <a:endParaRPr/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unito Light"/>
              <a:buChar char="●"/>
            </a:pPr>
            <a:r>
              <a:rPr lang="en"/>
              <a:t>Choice: Visual effect highlights the selected path.</a:t>
            </a:r>
            <a:endParaRPr/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unito Light"/>
              <a:buChar char="●"/>
            </a:pPr>
            <a:r>
              <a:rPr lang="en"/>
              <a:t>Move: Block advances to the chosen endpoint.</a:t>
            </a:r>
            <a:endParaRPr/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unito Light"/>
              <a:buChar char="●"/>
            </a:pPr>
            <a:r>
              <a:rPr lang="en"/>
              <a:t>Repeat: Two new paths Navigate: Process continues </a:t>
            </a:r>
            <a:endParaRPr/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unito Light"/>
              <a:buChar char="●"/>
            </a:pPr>
            <a:r>
              <a:rPr lang="en"/>
              <a:t>Win: Reward animation/message for winning endpoints.</a:t>
            </a:r>
            <a:endParaRPr/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unito Light"/>
              <a:buChar char="●"/>
            </a:pPr>
            <a:r>
              <a:rPr lang="en"/>
              <a:t>Lose: Failure animation/message for losing endpoints.</a:t>
            </a:r>
            <a:endParaRPr/>
          </a:p>
        </p:txBody>
      </p:sp>
      <p:pic>
        <p:nvPicPr>
          <p:cNvPr id="659" name="Google Shape;65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2450" y="2659050"/>
            <a:ext cx="2974947" cy="194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7"/>
          <p:cNvSpPr txBox="1"/>
          <p:nvPr>
            <p:ph idx="1" type="body"/>
          </p:nvPr>
        </p:nvSpPr>
        <p:spPr>
          <a:xfrm>
            <a:off x="720000" y="1215750"/>
            <a:ext cx="80163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/>
              <a:t>Fixed setup: 7 cards per player + 1 face-up card (controlled scenario).</a:t>
            </a:r>
            <a:endParaRPr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/>
              <a:t>Animations: Smooth card movements + button highlights.</a:t>
            </a:r>
            <a:endParaRPr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/>
              <a:t>Breaks: "Next scenario" button between rounds for client relaxation.</a:t>
            </a:r>
            <a:endParaRPr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/>
              <a:t>Goal: Clean data collection on decision patterns.</a:t>
            </a:r>
            <a:endParaRPr/>
          </a:p>
        </p:txBody>
      </p:sp>
      <p:sp>
        <p:nvSpPr>
          <p:cNvPr id="665" name="Google Shape;665;p57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6" name="Google Shape;666;p5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UNO GAME TASK</a:t>
            </a:r>
            <a:r>
              <a:rPr lang="en"/>
              <a:t> Offline Analysis</a:t>
            </a:r>
            <a:endParaRPr/>
          </a:p>
        </p:txBody>
      </p:sp>
      <p:pic>
        <p:nvPicPr>
          <p:cNvPr id="667" name="Google Shape;66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110" y="2358450"/>
            <a:ext cx="3988190" cy="224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8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3" name="Google Shape;673;p5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EDUCATIONAL WEBSITE TASK</a:t>
            </a:r>
            <a:endParaRPr/>
          </a:p>
        </p:txBody>
      </p:sp>
      <p:sp>
        <p:nvSpPr>
          <p:cNvPr id="674" name="Google Shape;674;p58"/>
          <p:cNvSpPr txBox="1"/>
          <p:nvPr>
            <p:ph idx="1" type="body"/>
          </p:nvPr>
        </p:nvSpPr>
        <p:spPr>
          <a:xfrm>
            <a:off x="387100" y="881125"/>
            <a:ext cx="85548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AFAFA"/>
                </a:highlight>
              </a:rPr>
              <a:t>       </a:t>
            </a:r>
            <a:r>
              <a:rPr lang="en" sz="1200">
                <a:highlight>
                  <a:srgbClr val="FAFAFA"/>
                </a:highlight>
              </a:rPr>
              <a:t>Accessible learning space for individuals with special needs.</a:t>
            </a:r>
            <a:endParaRPr sz="1200"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AFAFA"/>
                </a:highlight>
              </a:rPr>
              <a:t>Offers a curated selection of subject categories where users can explore various of information depending on the subject desired.</a:t>
            </a:r>
            <a:endParaRPr>
              <a:highlight>
                <a:srgbClr val="FAFAFA"/>
              </a:highlight>
            </a:endParaRPr>
          </a:p>
        </p:txBody>
      </p:sp>
      <p:sp>
        <p:nvSpPr>
          <p:cNvPr id="675" name="Google Shape;675;p58"/>
          <p:cNvSpPr txBox="1"/>
          <p:nvPr/>
        </p:nvSpPr>
        <p:spPr>
          <a:xfrm>
            <a:off x="1430325" y="2742788"/>
            <a:ext cx="2512800" cy="15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AFAFA"/>
                </a:highlight>
                <a:latin typeface="Mulish"/>
                <a:ea typeface="Mulish"/>
                <a:cs typeface="Mulish"/>
                <a:sym typeface="Mulish"/>
              </a:rPr>
              <a:t>Books</a:t>
            </a:r>
            <a:endParaRPr>
              <a:solidFill>
                <a:schemeClr val="dk1"/>
              </a:solidFill>
              <a:highlight>
                <a:srgbClr val="FAFAFA"/>
              </a:highlight>
              <a:latin typeface="Mulish"/>
              <a:ea typeface="Mulish"/>
              <a:cs typeface="Mulish"/>
              <a:sym typeface="Mulish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ulish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AFAFA"/>
                </a:highlight>
                <a:latin typeface="Mulish"/>
                <a:ea typeface="Mulish"/>
                <a:cs typeface="Mulish"/>
                <a:sym typeface="Mulish"/>
              </a:rPr>
              <a:t>Videos</a:t>
            </a:r>
            <a:endParaRPr>
              <a:solidFill>
                <a:schemeClr val="dk1"/>
              </a:solidFill>
              <a:highlight>
                <a:srgbClr val="FAFAFA"/>
              </a:highlight>
              <a:latin typeface="Mulish"/>
              <a:ea typeface="Mulish"/>
              <a:cs typeface="Mulish"/>
              <a:sym typeface="Mulish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ulish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AFAFA"/>
                </a:highlight>
                <a:latin typeface="Mulish"/>
                <a:ea typeface="Mulish"/>
                <a:cs typeface="Mulish"/>
                <a:sym typeface="Mulish"/>
              </a:rPr>
              <a:t>Notes</a:t>
            </a:r>
            <a:endParaRPr>
              <a:solidFill>
                <a:schemeClr val="dk1"/>
              </a:solidFill>
              <a:highlight>
                <a:srgbClr val="FAFAFA"/>
              </a:highlight>
              <a:latin typeface="Mulish"/>
              <a:ea typeface="Mulish"/>
              <a:cs typeface="Mulish"/>
              <a:sym typeface="Mulish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Mulish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AFAFA"/>
                </a:highlight>
                <a:latin typeface="Mulish"/>
                <a:ea typeface="Mulish"/>
                <a:cs typeface="Mulish"/>
                <a:sym typeface="Mulish"/>
              </a:rPr>
              <a:t>Exams</a:t>
            </a:r>
            <a:endParaRPr>
              <a:solidFill>
                <a:schemeClr val="dk1"/>
              </a:solidFill>
              <a:highlight>
                <a:srgbClr val="FAFAFA"/>
              </a:highlight>
              <a:latin typeface="Mulish"/>
              <a:ea typeface="Mulish"/>
              <a:cs typeface="Mulish"/>
              <a:sym typeface="Mulish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676" name="Google Shape;676;p58"/>
          <p:cNvSpPr txBox="1"/>
          <p:nvPr/>
        </p:nvSpPr>
        <p:spPr>
          <a:xfrm>
            <a:off x="1354125" y="2271475"/>
            <a:ext cx="205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lt2"/>
                </a:highlight>
                <a:latin typeface="Mulish"/>
                <a:ea typeface="Mulish"/>
                <a:cs typeface="Mulish"/>
                <a:sym typeface="Mulish"/>
              </a:rPr>
              <a:t>CATEGORIES</a:t>
            </a:r>
            <a:endParaRPr/>
          </a:p>
        </p:txBody>
      </p:sp>
      <p:cxnSp>
        <p:nvCxnSpPr>
          <p:cNvPr id="677" name="Google Shape;677;p58"/>
          <p:cNvCxnSpPr/>
          <p:nvPr/>
        </p:nvCxnSpPr>
        <p:spPr>
          <a:xfrm flipH="1">
            <a:off x="1683650" y="2677325"/>
            <a:ext cx="1653600" cy="6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78" name="Google Shape;67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327" y="1946725"/>
            <a:ext cx="3234625" cy="236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58"/>
          <p:cNvPicPr preferRelativeResize="0"/>
          <p:nvPr/>
        </p:nvPicPr>
        <p:blipFill rotWithShape="1">
          <a:blip r:embed="rId4">
            <a:alphaModFix/>
          </a:blip>
          <a:srcRect b="21437" l="62888" r="3026" t="4794"/>
          <a:stretch/>
        </p:blipFill>
        <p:spPr>
          <a:xfrm>
            <a:off x="7398849" y="2054213"/>
            <a:ext cx="834968" cy="1731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59" title="648545a4-c940-4567-89e2-fac2539ce755.png"/>
          <p:cNvPicPr preferRelativeResize="0"/>
          <p:nvPr/>
        </p:nvPicPr>
        <p:blipFill rotWithShape="1">
          <a:blip r:embed="rId3">
            <a:alphaModFix/>
          </a:blip>
          <a:srcRect b="0" l="149" r="149" t="0"/>
          <a:stretch/>
        </p:blipFill>
        <p:spPr>
          <a:xfrm>
            <a:off x="1435050" y="2987725"/>
            <a:ext cx="2959963" cy="17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59"/>
          <p:cNvSpPr txBox="1"/>
          <p:nvPr>
            <p:ph idx="12" type="sldNum"/>
          </p:nvPr>
        </p:nvSpPr>
        <p:spPr>
          <a:xfrm>
            <a:off x="4331095" y="4602875"/>
            <a:ext cx="5700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6" name="Google Shape;686;p5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EXAMS &amp; NOTES OPTION</a:t>
            </a:r>
            <a:endParaRPr/>
          </a:p>
        </p:txBody>
      </p:sp>
      <p:pic>
        <p:nvPicPr>
          <p:cNvPr id="687" name="Google Shape;687;p59" title="648545a4-c940-4567-89e2-fac2539ce755.png"/>
          <p:cNvPicPr preferRelativeResize="0"/>
          <p:nvPr/>
        </p:nvPicPr>
        <p:blipFill rotWithShape="1">
          <a:blip r:embed="rId3">
            <a:alphaModFix/>
          </a:blip>
          <a:srcRect b="0" l="149" r="149" t="0"/>
          <a:stretch/>
        </p:blipFill>
        <p:spPr>
          <a:xfrm>
            <a:off x="599875" y="1163300"/>
            <a:ext cx="2400912" cy="15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59" title="8276473b-e28b-41c2-b8d3-9b11278f0438.png"/>
          <p:cNvPicPr preferRelativeResize="0"/>
          <p:nvPr/>
        </p:nvPicPr>
        <p:blipFill rotWithShape="1">
          <a:blip r:embed="rId4">
            <a:alphaModFix/>
          </a:blip>
          <a:srcRect b="139" l="0" r="0" t="139"/>
          <a:stretch/>
        </p:blipFill>
        <p:spPr>
          <a:xfrm>
            <a:off x="3142580" y="1163300"/>
            <a:ext cx="2400912" cy="15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59" title="51ff947a-c9f9-4a84-a2f4-d9e1f750d4f5.png"/>
          <p:cNvPicPr preferRelativeResize="0"/>
          <p:nvPr/>
        </p:nvPicPr>
        <p:blipFill rotWithShape="1">
          <a:blip r:embed="rId5">
            <a:alphaModFix/>
          </a:blip>
          <a:srcRect b="29" l="0" r="0" t="19"/>
          <a:stretch/>
        </p:blipFill>
        <p:spPr>
          <a:xfrm>
            <a:off x="5685286" y="1163300"/>
            <a:ext cx="2400914" cy="15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59" title="648545a4-c940-4567-89e2-fac2539ce755.png"/>
          <p:cNvPicPr preferRelativeResize="0"/>
          <p:nvPr/>
        </p:nvPicPr>
        <p:blipFill rotWithShape="1">
          <a:blip r:embed="rId3">
            <a:alphaModFix/>
          </a:blip>
          <a:srcRect b="0" l="149" r="149" t="0"/>
          <a:stretch/>
        </p:blipFill>
        <p:spPr>
          <a:xfrm>
            <a:off x="4709312" y="2987725"/>
            <a:ext cx="2959963" cy="17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9"/>
          <p:cNvSpPr txBox="1"/>
          <p:nvPr/>
        </p:nvSpPr>
        <p:spPr>
          <a:xfrm>
            <a:off x="225450" y="2871150"/>
            <a:ext cx="129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NOTES CATEGORIES</a:t>
            </a:r>
            <a:r>
              <a:rPr lang="en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UI</a:t>
            </a:r>
            <a:endParaRPr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692" name="Google Shape;692;p59"/>
          <p:cNvSpPr txBox="1"/>
          <p:nvPr/>
        </p:nvSpPr>
        <p:spPr>
          <a:xfrm>
            <a:off x="7864350" y="3289825"/>
            <a:ext cx="112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NOTES </a:t>
            </a:r>
            <a:r>
              <a:rPr lang="en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UI</a:t>
            </a:r>
            <a:endParaRPr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cxnSp>
        <p:nvCxnSpPr>
          <p:cNvPr id="693" name="Google Shape;693;p59"/>
          <p:cNvCxnSpPr/>
          <p:nvPr/>
        </p:nvCxnSpPr>
        <p:spPr>
          <a:xfrm>
            <a:off x="484050" y="3607175"/>
            <a:ext cx="779100" cy="720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4" name="Google Shape;694;p59"/>
          <p:cNvCxnSpPr/>
          <p:nvPr/>
        </p:nvCxnSpPr>
        <p:spPr>
          <a:xfrm flipH="1">
            <a:off x="7864350" y="3607175"/>
            <a:ext cx="779100" cy="720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5" name="Google Shape;695;p59"/>
          <p:cNvSpPr txBox="1"/>
          <p:nvPr/>
        </p:nvSpPr>
        <p:spPr>
          <a:xfrm>
            <a:off x="7301100" y="650650"/>
            <a:ext cx="112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EXAMS</a:t>
            </a:r>
            <a:r>
              <a:rPr lang="en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UI</a:t>
            </a:r>
            <a:endParaRPr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cxnSp>
        <p:nvCxnSpPr>
          <p:cNvPr id="696" name="Google Shape;696;p59"/>
          <p:cNvCxnSpPr/>
          <p:nvPr/>
        </p:nvCxnSpPr>
        <p:spPr>
          <a:xfrm>
            <a:off x="183925" y="2838025"/>
            <a:ext cx="877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7" name="Google Shape;697;p59"/>
          <p:cNvCxnSpPr>
            <a:stCxn id="695" idx="3"/>
          </p:cNvCxnSpPr>
          <p:nvPr/>
        </p:nvCxnSpPr>
        <p:spPr>
          <a:xfrm flipH="1">
            <a:off x="8086200" y="850750"/>
            <a:ext cx="337800" cy="1110300"/>
          </a:xfrm>
          <a:prstGeom prst="bentConnector4">
            <a:avLst>
              <a:gd fmla="val -70493" name="adj1"/>
              <a:gd fmla="val 100973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98" name="Google Shape;698;p59" title="manf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396" y="1270525"/>
            <a:ext cx="2177462" cy="109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59" title="env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5843" y="1261275"/>
            <a:ext cx="2132294" cy="109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59" title="map1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12869" y="1245500"/>
            <a:ext cx="2149704" cy="10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59" title="notes1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66575" y="3085550"/>
            <a:ext cx="2729026" cy="127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59" title="notes2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55275" y="3106900"/>
            <a:ext cx="2684801" cy="122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60" title="648545a4-c940-4567-89e2-fac2539ce755.png"/>
          <p:cNvPicPr preferRelativeResize="0"/>
          <p:nvPr/>
        </p:nvPicPr>
        <p:blipFill rotWithShape="1">
          <a:blip r:embed="rId3">
            <a:alphaModFix/>
          </a:blip>
          <a:srcRect b="0" l="149" r="149" t="0"/>
          <a:stretch/>
        </p:blipFill>
        <p:spPr>
          <a:xfrm>
            <a:off x="1435050" y="2987725"/>
            <a:ext cx="2959963" cy="17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60"/>
          <p:cNvSpPr txBox="1"/>
          <p:nvPr>
            <p:ph idx="12" type="sldNum"/>
          </p:nvPr>
        </p:nvSpPr>
        <p:spPr>
          <a:xfrm>
            <a:off x="4331095" y="4602875"/>
            <a:ext cx="5700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9" name="Google Shape;709;p6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BOOKS &amp; VIDEOS OPTION</a:t>
            </a:r>
            <a:endParaRPr/>
          </a:p>
        </p:txBody>
      </p:sp>
      <p:pic>
        <p:nvPicPr>
          <p:cNvPr id="710" name="Google Shape;710;p60" title="648545a4-c940-4567-89e2-fac2539ce755.png"/>
          <p:cNvPicPr preferRelativeResize="0"/>
          <p:nvPr/>
        </p:nvPicPr>
        <p:blipFill rotWithShape="1">
          <a:blip r:embed="rId3">
            <a:alphaModFix/>
          </a:blip>
          <a:srcRect b="0" l="149" r="149" t="0"/>
          <a:stretch/>
        </p:blipFill>
        <p:spPr>
          <a:xfrm>
            <a:off x="599875" y="1163300"/>
            <a:ext cx="2551378" cy="15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60" title="8276473b-e28b-41c2-b8d3-9b11278f0438.png"/>
          <p:cNvPicPr preferRelativeResize="0"/>
          <p:nvPr/>
        </p:nvPicPr>
        <p:blipFill rotWithShape="1">
          <a:blip r:embed="rId4">
            <a:alphaModFix/>
          </a:blip>
          <a:srcRect b="139" l="0" r="0" t="139"/>
          <a:stretch/>
        </p:blipFill>
        <p:spPr>
          <a:xfrm>
            <a:off x="3301934" y="1163300"/>
            <a:ext cx="2551379" cy="15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60" title="51ff947a-c9f9-4a84-a2f4-d9e1f750d4f5.png"/>
          <p:cNvPicPr preferRelativeResize="0"/>
          <p:nvPr/>
        </p:nvPicPr>
        <p:blipFill rotWithShape="1">
          <a:blip r:embed="rId5">
            <a:alphaModFix/>
          </a:blip>
          <a:srcRect b="29" l="0" r="0" t="19"/>
          <a:stretch/>
        </p:blipFill>
        <p:spPr>
          <a:xfrm>
            <a:off x="6003994" y="1163300"/>
            <a:ext cx="2551382" cy="15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60" title="648545a4-c940-4567-89e2-fac2539ce755.png"/>
          <p:cNvPicPr preferRelativeResize="0"/>
          <p:nvPr/>
        </p:nvPicPr>
        <p:blipFill rotWithShape="1">
          <a:blip r:embed="rId3">
            <a:alphaModFix/>
          </a:blip>
          <a:srcRect b="0" l="149" r="149" t="0"/>
          <a:stretch/>
        </p:blipFill>
        <p:spPr>
          <a:xfrm>
            <a:off x="4709312" y="2987725"/>
            <a:ext cx="2959963" cy="179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60" title="Screenshot 2025-06-10 012316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67595" y="3077100"/>
            <a:ext cx="2729811" cy="1304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60" title="Screenshot 2025-06-10 012503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3930" y="3077100"/>
            <a:ext cx="2729834" cy="1304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60" title="Screenshot 2025-06-10 012246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4388" y="1270534"/>
            <a:ext cx="2348959" cy="109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60" title="Screenshot 2025-06-10 012252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09912" y="1270534"/>
            <a:ext cx="2348959" cy="109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60" title="Screenshot 2025-06-10 012303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55577" y="1270535"/>
            <a:ext cx="2265918" cy="1090337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60"/>
          <p:cNvSpPr txBox="1"/>
          <p:nvPr/>
        </p:nvSpPr>
        <p:spPr>
          <a:xfrm>
            <a:off x="397700" y="3289825"/>
            <a:ext cx="112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Book UI</a:t>
            </a:r>
            <a:endParaRPr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720" name="Google Shape;720;p60"/>
          <p:cNvSpPr txBox="1"/>
          <p:nvPr/>
        </p:nvSpPr>
        <p:spPr>
          <a:xfrm>
            <a:off x="7864350" y="3289825"/>
            <a:ext cx="112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Video </a:t>
            </a:r>
            <a:r>
              <a:rPr lang="en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UI</a:t>
            </a:r>
            <a:endParaRPr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cxnSp>
        <p:nvCxnSpPr>
          <p:cNvPr id="721" name="Google Shape;721;p60"/>
          <p:cNvCxnSpPr/>
          <p:nvPr/>
        </p:nvCxnSpPr>
        <p:spPr>
          <a:xfrm>
            <a:off x="484050" y="3607175"/>
            <a:ext cx="779100" cy="720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2" name="Google Shape;722;p60"/>
          <p:cNvCxnSpPr/>
          <p:nvPr/>
        </p:nvCxnSpPr>
        <p:spPr>
          <a:xfrm flipH="1">
            <a:off x="7864350" y="3607175"/>
            <a:ext cx="779100" cy="720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3" name="Google Shape;723;p60"/>
          <p:cNvSpPr txBox="1"/>
          <p:nvPr/>
        </p:nvSpPr>
        <p:spPr>
          <a:xfrm>
            <a:off x="7301100" y="650650"/>
            <a:ext cx="112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Subjects UI</a:t>
            </a:r>
            <a:endParaRPr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cxnSp>
        <p:nvCxnSpPr>
          <p:cNvPr id="724" name="Google Shape;724;p60"/>
          <p:cNvCxnSpPr/>
          <p:nvPr/>
        </p:nvCxnSpPr>
        <p:spPr>
          <a:xfrm>
            <a:off x="183925" y="2838025"/>
            <a:ext cx="877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5" name="Google Shape;725;p60"/>
          <p:cNvCxnSpPr>
            <a:stCxn id="723" idx="3"/>
            <a:endCxn id="712" idx="3"/>
          </p:cNvCxnSpPr>
          <p:nvPr/>
        </p:nvCxnSpPr>
        <p:spPr>
          <a:xfrm>
            <a:off x="8424000" y="850750"/>
            <a:ext cx="131400" cy="1093800"/>
          </a:xfrm>
          <a:prstGeom prst="bentConnector3">
            <a:avLst>
              <a:gd fmla="val 28120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1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1" name="Google Shape;731;p6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DATA STRUCTURE</a:t>
            </a:r>
            <a:endParaRPr/>
          </a:p>
        </p:txBody>
      </p:sp>
      <p:sp>
        <p:nvSpPr>
          <p:cNvPr id="732" name="Google Shape;732;p61"/>
          <p:cNvSpPr txBox="1"/>
          <p:nvPr>
            <p:ph idx="1" type="body"/>
          </p:nvPr>
        </p:nvSpPr>
        <p:spPr>
          <a:xfrm>
            <a:off x="637500" y="1368275"/>
            <a:ext cx="7704000" cy="3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/>
              <a:t>Data collection from: UNO Game for more balanced &amp; precise data.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/>
              <a:t>Data collection of our dataset through our well </a:t>
            </a:r>
            <a:r>
              <a:rPr lang="en"/>
              <a:t>thought</a:t>
            </a:r>
            <a:r>
              <a:rPr lang="en"/>
              <a:t>-out designed scenarios.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/>
              <a:t>A total of 1340 Trials 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(134 Trials Per Run).</a:t>
            </a:r>
            <a:endParaRPr/>
          </a:p>
        </p:txBody>
      </p:sp>
      <p:pic>
        <p:nvPicPr>
          <p:cNvPr id="733" name="Google Shape;733;p61" title="collect data (1).png"/>
          <p:cNvPicPr preferRelativeResize="0"/>
          <p:nvPr/>
        </p:nvPicPr>
        <p:blipFill rotWithShape="1">
          <a:blip r:embed="rId3">
            <a:alphaModFix/>
          </a:blip>
          <a:srcRect b="0" l="0" r="0" t="15462"/>
          <a:stretch/>
        </p:blipFill>
        <p:spPr>
          <a:xfrm>
            <a:off x="3007525" y="2373275"/>
            <a:ext cx="4850227" cy="216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62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9" name="Google Shape;739;p6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COLLECTION SESSION</a:t>
            </a:r>
            <a:endParaRPr/>
          </a:p>
        </p:txBody>
      </p:sp>
      <p:pic>
        <p:nvPicPr>
          <p:cNvPr id="740" name="Google Shape;740;p62" title="Project 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7626" y="964275"/>
            <a:ext cx="6568749" cy="369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"/>
          <p:cNvSpPr txBox="1"/>
          <p:nvPr>
            <p:ph type="title"/>
          </p:nvPr>
        </p:nvSpPr>
        <p:spPr>
          <a:xfrm>
            <a:off x="3579950" y="1854500"/>
            <a:ext cx="3604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200"/>
              <a:t>INTRODUCTION</a:t>
            </a:r>
            <a:endParaRPr sz="3200"/>
          </a:p>
        </p:txBody>
      </p:sp>
      <p:sp>
        <p:nvSpPr>
          <p:cNvPr id="314" name="Google Shape;314;p27"/>
          <p:cNvSpPr txBox="1"/>
          <p:nvPr>
            <p:ph idx="2" type="title"/>
          </p:nvPr>
        </p:nvSpPr>
        <p:spPr>
          <a:xfrm>
            <a:off x="1959250" y="1854500"/>
            <a:ext cx="1189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15" name="Google Shape;315;p27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16" name="Google Shape;316;p27"/>
          <p:cNvCxnSpPr/>
          <p:nvPr/>
        </p:nvCxnSpPr>
        <p:spPr>
          <a:xfrm flipH="1" rot="10800000">
            <a:off x="1600600" y="2910566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17" name="Google Shape;317;p27"/>
          <p:cNvCxnSpPr/>
          <p:nvPr/>
        </p:nvCxnSpPr>
        <p:spPr>
          <a:xfrm flipH="1" rot="10800000">
            <a:off x="1600600" y="1714341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18" name="Google Shape;318;p27"/>
          <p:cNvSpPr/>
          <p:nvPr/>
        </p:nvSpPr>
        <p:spPr>
          <a:xfrm>
            <a:off x="3244800" y="2217963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7"/>
          <p:cNvSpPr/>
          <p:nvPr/>
        </p:nvSpPr>
        <p:spPr>
          <a:xfrm>
            <a:off x="7280500" y="2217963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63"/>
          <p:cNvSpPr txBox="1"/>
          <p:nvPr>
            <p:ph type="title"/>
          </p:nvPr>
        </p:nvSpPr>
        <p:spPr>
          <a:xfrm>
            <a:off x="3579950" y="1854500"/>
            <a:ext cx="3604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200"/>
              <a:t>OFFLINE ANALYSIS</a:t>
            </a:r>
            <a:endParaRPr sz="3200"/>
          </a:p>
        </p:txBody>
      </p:sp>
      <p:sp>
        <p:nvSpPr>
          <p:cNvPr id="746" name="Google Shape;746;p63"/>
          <p:cNvSpPr txBox="1"/>
          <p:nvPr>
            <p:ph idx="2" type="title"/>
          </p:nvPr>
        </p:nvSpPr>
        <p:spPr>
          <a:xfrm>
            <a:off x="1959250" y="1854500"/>
            <a:ext cx="1189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747" name="Google Shape;747;p63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48" name="Google Shape;748;p63"/>
          <p:cNvCxnSpPr/>
          <p:nvPr/>
        </p:nvCxnSpPr>
        <p:spPr>
          <a:xfrm flipH="1" rot="10800000">
            <a:off x="1600600" y="2910566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49" name="Google Shape;749;p63"/>
          <p:cNvCxnSpPr/>
          <p:nvPr/>
        </p:nvCxnSpPr>
        <p:spPr>
          <a:xfrm flipH="1" rot="10800000">
            <a:off x="1600600" y="1714341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750" name="Google Shape;750;p63"/>
          <p:cNvSpPr/>
          <p:nvPr/>
        </p:nvSpPr>
        <p:spPr>
          <a:xfrm>
            <a:off x="3244800" y="2217963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63"/>
          <p:cNvSpPr/>
          <p:nvPr/>
        </p:nvSpPr>
        <p:spPr>
          <a:xfrm>
            <a:off x="7280500" y="2217963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64"/>
          <p:cNvSpPr txBox="1"/>
          <p:nvPr>
            <p:ph type="title"/>
          </p:nvPr>
        </p:nvSpPr>
        <p:spPr>
          <a:xfrm>
            <a:off x="1284000" y="1429725"/>
            <a:ext cx="6576000" cy="14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" sz="3200"/>
              <a:t>EST. </a:t>
            </a:r>
            <a:r>
              <a:rPr lang="en"/>
              <a:t>15-30%</a:t>
            </a:r>
            <a:endParaRPr/>
          </a:p>
        </p:txBody>
      </p:sp>
      <p:sp>
        <p:nvSpPr>
          <p:cNvPr id="757" name="Google Shape;757;p64"/>
          <p:cNvSpPr txBox="1"/>
          <p:nvPr>
            <p:ph idx="1" type="subTitle"/>
          </p:nvPr>
        </p:nvSpPr>
        <p:spPr>
          <a:xfrm>
            <a:off x="1284000" y="2985500"/>
            <a:ext cx="6576000" cy="680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/>
              <a:t>Of people are </a:t>
            </a:r>
            <a:r>
              <a:rPr b="1" lang="en"/>
              <a:t>unable to control BCI accurately (BCI illiteracy) </a:t>
            </a:r>
            <a:endParaRPr b="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/>
              <a:t>(IEEE, 2022)</a:t>
            </a:r>
            <a:endParaRPr b="1"/>
          </a:p>
        </p:txBody>
      </p:sp>
      <p:sp>
        <p:nvSpPr>
          <p:cNvPr id="758" name="Google Shape;758;p64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5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4" name="Google Shape;764;p65"/>
          <p:cNvSpPr txBox="1"/>
          <p:nvPr>
            <p:ph type="title"/>
          </p:nvPr>
        </p:nvSpPr>
        <p:spPr>
          <a:xfrm>
            <a:off x="720000" y="4493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EEG Analysis </a:t>
            </a:r>
            <a:endParaRPr/>
          </a:p>
        </p:txBody>
      </p:sp>
      <p:sp>
        <p:nvSpPr>
          <p:cNvPr id="765" name="Google Shape;765;p65"/>
          <p:cNvSpPr txBox="1"/>
          <p:nvPr>
            <p:ph idx="1" type="body"/>
          </p:nvPr>
        </p:nvSpPr>
        <p:spPr>
          <a:xfrm>
            <a:off x="765000" y="1088750"/>
            <a:ext cx="7704000" cy="3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766" name="Google Shape;76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00" y="1271725"/>
            <a:ext cx="8359398" cy="260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66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72" name="Google Shape;772;p66"/>
          <p:cNvGrpSpPr/>
          <p:nvPr/>
        </p:nvGrpSpPr>
        <p:grpSpPr>
          <a:xfrm>
            <a:off x="1754125" y="3851513"/>
            <a:ext cx="5958106" cy="643500"/>
            <a:chOff x="1592993" y="2322568"/>
            <a:chExt cx="6183173" cy="643500"/>
          </a:xfrm>
        </p:grpSpPr>
        <p:sp>
          <p:nvSpPr>
            <p:cNvPr id="773" name="Google Shape;773;p66"/>
            <p:cNvSpPr/>
            <p:nvPr/>
          </p:nvSpPr>
          <p:spPr>
            <a:xfrm>
              <a:off x="3953566" y="2322568"/>
              <a:ext cx="3822600" cy="6435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66"/>
            <p:cNvSpPr/>
            <p:nvPr/>
          </p:nvSpPr>
          <p:spPr>
            <a:xfrm flipH="1">
              <a:off x="2282999" y="2322575"/>
              <a:ext cx="1844400" cy="642600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66"/>
            <p:cNvSpPr/>
            <p:nvPr/>
          </p:nvSpPr>
          <p:spPr>
            <a:xfrm rot="-5400000">
              <a:off x="3578733" y="1934671"/>
              <a:ext cx="643356" cy="1419149"/>
            </a:xfrm>
            <a:prstGeom prst="flowChartOffpageConnector">
              <a:avLst/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66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66"/>
            <p:cNvSpPr/>
            <p:nvPr/>
          </p:nvSpPr>
          <p:spPr>
            <a:xfrm>
              <a:off x="1592993" y="2322568"/>
              <a:ext cx="704100" cy="64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05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778" name="Google Shape;778;p66"/>
            <p:cNvSpPr/>
            <p:nvPr/>
          </p:nvSpPr>
          <p:spPr>
            <a:xfrm>
              <a:off x="4663743" y="2322568"/>
              <a:ext cx="2891700" cy="6423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2921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4125"/>
                </a:buClr>
                <a:buSzPts val="1000"/>
                <a:buFont typeface="Roboto"/>
                <a:buChar char="●"/>
              </a:pPr>
              <a:r>
                <a:rPr lang="en" sz="1000">
                  <a:solidFill>
                    <a:srgbClr val="CC4125"/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Eye movements and blinks (EOG)</a:t>
              </a:r>
              <a:endParaRPr sz="1000">
                <a:solidFill>
                  <a:srgbClr val="CC4125"/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  <a:p>
              <a:pPr indent="-2921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4125"/>
                </a:buClr>
                <a:buSzPts val="1000"/>
                <a:buFont typeface="Roboto"/>
                <a:buChar char="●"/>
              </a:pPr>
              <a:r>
                <a:rPr lang="en" sz="1000">
                  <a:solidFill>
                    <a:srgbClr val="CC4125"/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Muscle activity (EMG)</a:t>
              </a:r>
              <a:endParaRPr sz="1000">
                <a:solidFill>
                  <a:srgbClr val="CC4125"/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  <a:p>
              <a:pPr indent="-2921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4125"/>
                </a:buClr>
                <a:buSzPts val="1000"/>
                <a:buFont typeface="Mulish Medium"/>
                <a:buChar char="●"/>
              </a:pPr>
              <a:r>
                <a:rPr lang="en" sz="1000">
                  <a:solidFill>
                    <a:srgbClr val="CC4125"/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Heartbeat (ECG)</a:t>
              </a:r>
              <a:endParaRPr sz="1000">
                <a:solidFill>
                  <a:srgbClr val="CC4125"/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  <a:p>
              <a:pPr indent="-2921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4125"/>
                </a:buClr>
                <a:buSzPts val="1000"/>
                <a:buFont typeface="Mulish Medium"/>
                <a:buChar char="●"/>
              </a:pPr>
              <a:r>
                <a:rPr lang="en" sz="1000">
                  <a:solidFill>
                    <a:srgbClr val="CC4125"/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Sweat and skin potentials</a:t>
              </a:r>
              <a:endParaRPr sz="1000">
                <a:solidFill>
                  <a:srgbClr val="CC412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79" name="Google Shape;779;p66"/>
          <p:cNvGrpSpPr/>
          <p:nvPr/>
        </p:nvGrpSpPr>
        <p:grpSpPr>
          <a:xfrm>
            <a:off x="1754125" y="3196650"/>
            <a:ext cx="5957975" cy="643500"/>
            <a:chOff x="1593000" y="2322568"/>
            <a:chExt cx="5957975" cy="643500"/>
          </a:xfrm>
        </p:grpSpPr>
        <p:sp>
          <p:nvSpPr>
            <p:cNvPr id="780" name="Google Shape;780;p66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66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66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66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66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04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785" name="Google Shape;785;p66"/>
            <p:cNvSpPr/>
            <p:nvPr/>
          </p:nvSpPr>
          <p:spPr>
            <a:xfrm>
              <a:off x="4532825" y="2323150"/>
              <a:ext cx="2971200" cy="6423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4125"/>
                </a:buClr>
                <a:buSzPts val="1200"/>
                <a:buFont typeface="Mulish Medium"/>
                <a:buChar char="●"/>
              </a:pPr>
              <a:r>
                <a:rPr lang="en" sz="1100">
                  <a:solidFill>
                    <a:srgbClr val="CC4125"/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Slow voltage drifts in the signal over time Caused by poor grounding or sweat accumulation</a:t>
              </a:r>
              <a:endParaRPr sz="700">
                <a:solidFill>
                  <a:srgbClr val="CC412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86" name="Google Shape;786;p66"/>
          <p:cNvGrpSpPr/>
          <p:nvPr/>
        </p:nvGrpSpPr>
        <p:grpSpPr>
          <a:xfrm>
            <a:off x="1754125" y="2541757"/>
            <a:ext cx="5957975" cy="643500"/>
            <a:chOff x="1593000" y="2322568"/>
            <a:chExt cx="5957975" cy="643500"/>
          </a:xfrm>
        </p:grpSpPr>
        <p:sp>
          <p:nvSpPr>
            <p:cNvPr id="787" name="Google Shape;787;p66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66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66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66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66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792" name="Google Shape;792;p66"/>
            <p:cNvSpPr/>
            <p:nvPr/>
          </p:nvSpPr>
          <p:spPr>
            <a:xfrm>
              <a:off x="4532825" y="2323175"/>
              <a:ext cx="2971200" cy="6423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2984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4125"/>
                </a:buClr>
                <a:buSzPts val="1100"/>
                <a:buFont typeface="Mulish Medium"/>
                <a:buChar char="●"/>
              </a:pPr>
              <a:r>
                <a:rPr lang="en" sz="1100">
                  <a:solidFill>
                    <a:srgbClr val="CC4125"/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Power line interference (50/60 Hz)</a:t>
              </a:r>
              <a:endParaRPr sz="1100">
                <a:solidFill>
                  <a:srgbClr val="CC4125"/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  <a:p>
              <a:pPr indent="-2984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4125"/>
                </a:buClr>
                <a:buSzPts val="1100"/>
                <a:buFont typeface="Mulish Medium"/>
                <a:buChar char="●"/>
              </a:pPr>
              <a:r>
                <a:rPr lang="en" sz="1100">
                  <a:solidFill>
                    <a:srgbClr val="CC4125"/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Electromagnetic interference (EMI)</a:t>
              </a:r>
              <a:endParaRPr sz="600">
                <a:solidFill>
                  <a:srgbClr val="CC412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93" name="Google Shape;793;p66"/>
          <p:cNvGrpSpPr/>
          <p:nvPr/>
        </p:nvGrpSpPr>
        <p:grpSpPr>
          <a:xfrm>
            <a:off x="1754125" y="1886898"/>
            <a:ext cx="5957975" cy="643500"/>
            <a:chOff x="1593000" y="2322568"/>
            <a:chExt cx="5957975" cy="643500"/>
          </a:xfrm>
        </p:grpSpPr>
        <p:sp>
          <p:nvSpPr>
            <p:cNvPr id="794" name="Google Shape;794;p66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66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66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66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B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66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799" name="Google Shape;799;p66"/>
            <p:cNvSpPr/>
            <p:nvPr/>
          </p:nvSpPr>
          <p:spPr>
            <a:xfrm>
              <a:off x="4532825" y="2489358"/>
              <a:ext cx="2971200" cy="4758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2984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4125"/>
                </a:buClr>
                <a:buSzPts val="1100"/>
                <a:buFont typeface="Mulish Medium"/>
                <a:buChar char="●"/>
              </a:pPr>
              <a:r>
                <a:rPr lang="en" sz="1200">
                  <a:solidFill>
                    <a:srgbClr val="CC4125"/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Electrode impedance issues</a:t>
              </a:r>
              <a:endParaRPr sz="1300">
                <a:solidFill>
                  <a:srgbClr val="CC4125"/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  <a:p>
              <a:pPr indent="0" lvl="0" marL="9144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CC412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00" name="Google Shape;800;p66"/>
          <p:cNvGrpSpPr/>
          <p:nvPr/>
        </p:nvGrpSpPr>
        <p:grpSpPr>
          <a:xfrm>
            <a:off x="1754125" y="1231913"/>
            <a:ext cx="5957975" cy="643609"/>
            <a:chOff x="1593000" y="2322459"/>
            <a:chExt cx="5957975" cy="643609"/>
          </a:xfrm>
        </p:grpSpPr>
        <p:sp>
          <p:nvSpPr>
            <p:cNvPr id="801" name="Google Shape;801;p66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66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66"/>
            <p:cNvSpPr/>
            <p:nvPr/>
          </p:nvSpPr>
          <p:spPr>
            <a:xfrm rot="-5400000">
              <a:off x="3501574" y="1934796"/>
              <a:ext cx="643356" cy="1419149"/>
            </a:xfrm>
            <a:prstGeom prst="flowChartOffpageConnector">
              <a:avLst/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66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66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806" name="Google Shape;806;p66"/>
            <p:cNvSpPr/>
            <p:nvPr/>
          </p:nvSpPr>
          <p:spPr>
            <a:xfrm>
              <a:off x="4532825" y="2322459"/>
              <a:ext cx="2971200" cy="6435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2921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4125"/>
                </a:buClr>
                <a:buSzPts val="1000"/>
                <a:buFont typeface="Mulish Medium"/>
                <a:buChar char="●"/>
              </a:pPr>
              <a:r>
                <a:rPr lang="en" sz="1300">
                  <a:solidFill>
                    <a:srgbClr val="CC4125"/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Head or cable movements</a:t>
              </a:r>
              <a:endParaRPr sz="12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07" name="Google Shape;807;p66"/>
          <p:cNvSpPr txBox="1"/>
          <p:nvPr/>
        </p:nvSpPr>
        <p:spPr>
          <a:xfrm>
            <a:off x="2606100" y="1386963"/>
            <a:ext cx="19335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External Movement</a:t>
            </a:r>
            <a:endParaRPr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2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808" name="Google Shape;808;p66"/>
          <p:cNvSpPr txBox="1"/>
          <p:nvPr/>
        </p:nvSpPr>
        <p:spPr>
          <a:xfrm>
            <a:off x="2528850" y="2053688"/>
            <a:ext cx="22308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Instrumentation Noise</a:t>
            </a:r>
            <a:endParaRPr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809" name="Google Shape;809;p66"/>
          <p:cNvSpPr txBox="1"/>
          <p:nvPr/>
        </p:nvSpPr>
        <p:spPr>
          <a:xfrm>
            <a:off x="2528850" y="2702413"/>
            <a:ext cx="2088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Environmental Noise</a:t>
            </a:r>
            <a:endParaRPr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810" name="Google Shape;810;p66"/>
          <p:cNvSpPr txBox="1"/>
          <p:nvPr/>
        </p:nvSpPr>
        <p:spPr>
          <a:xfrm>
            <a:off x="2528850" y="3351588"/>
            <a:ext cx="19335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Baseline Noise</a:t>
            </a:r>
            <a:endParaRPr b="1" sz="1300">
              <a:solidFill>
                <a:schemeClr val="dk2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811" name="Google Shape;811;p66"/>
          <p:cNvSpPr txBox="1"/>
          <p:nvPr/>
        </p:nvSpPr>
        <p:spPr>
          <a:xfrm>
            <a:off x="2606100" y="4012163"/>
            <a:ext cx="19335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Physiological Noise</a:t>
            </a:r>
            <a:endParaRPr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812" name="Google Shape;812;p66"/>
          <p:cNvSpPr txBox="1"/>
          <p:nvPr/>
        </p:nvSpPr>
        <p:spPr>
          <a:xfrm>
            <a:off x="420150" y="407251"/>
            <a:ext cx="582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Artifacts(noises)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67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8" name="Google Shape;818;p67"/>
          <p:cNvSpPr txBox="1"/>
          <p:nvPr>
            <p:ph type="title"/>
          </p:nvPr>
        </p:nvSpPr>
        <p:spPr>
          <a:xfrm>
            <a:off x="572850" y="4574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Preprocessing</a:t>
            </a:r>
            <a:r>
              <a:rPr lang="en"/>
              <a:t> </a:t>
            </a:r>
            <a:endParaRPr/>
          </a:p>
        </p:txBody>
      </p:sp>
      <p:sp>
        <p:nvSpPr>
          <p:cNvPr id="819" name="Google Shape;819;p67"/>
          <p:cNvSpPr txBox="1"/>
          <p:nvPr>
            <p:ph idx="1" type="body"/>
          </p:nvPr>
        </p:nvSpPr>
        <p:spPr>
          <a:xfrm>
            <a:off x="640050" y="1143000"/>
            <a:ext cx="3196500" cy="7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open source software</a:t>
            </a:r>
            <a:endParaRPr b="1" sz="1700">
              <a:solidFill>
                <a:schemeClr val="dk2"/>
              </a:solidFill>
            </a:endParaRPr>
          </a:p>
        </p:txBody>
      </p:sp>
      <p:pic>
        <p:nvPicPr>
          <p:cNvPr id="820" name="Google Shape;82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988" y="1921800"/>
            <a:ext cx="3724275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67"/>
          <p:cNvSpPr txBox="1"/>
          <p:nvPr/>
        </p:nvSpPr>
        <p:spPr>
          <a:xfrm>
            <a:off x="5276850" y="1142988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Preprocessing(Denoising)</a:t>
            </a:r>
            <a:endParaRPr b="1" sz="1700">
              <a:solidFill>
                <a:schemeClr val="dk2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822" name="Google Shape;822;p67"/>
          <p:cNvSpPr txBox="1"/>
          <p:nvPr/>
        </p:nvSpPr>
        <p:spPr>
          <a:xfrm>
            <a:off x="5095875" y="1543200"/>
            <a:ext cx="3000000" cy="27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Mulish"/>
              <a:buChar char="●"/>
            </a:pPr>
            <a:r>
              <a:rPr b="1" lang="en" sz="135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Import Raw Data</a:t>
            </a:r>
            <a:endParaRPr b="1" sz="1350">
              <a:solidFill>
                <a:schemeClr val="dk2"/>
              </a:solidFill>
              <a:latin typeface="Mulish"/>
              <a:ea typeface="Mulish"/>
              <a:cs typeface="Mulish"/>
              <a:sym typeface="Mulish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●"/>
            </a:pPr>
            <a:r>
              <a:rPr b="1" lang="en" sz="135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Downsample </a:t>
            </a:r>
            <a:r>
              <a:rPr lang="en" sz="135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(if necessary)</a:t>
            </a:r>
            <a:endParaRPr sz="135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●"/>
            </a:pPr>
            <a:r>
              <a:rPr b="1" lang="en" sz="135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Bandpass Filter</a:t>
            </a:r>
            <a:r>
              <a:rPr lang="en" sz="135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 (0.1–30 Hz) </a:t>
            </a:r>
            <a:r>
              <a:rPr b="1" lang="en" sz="135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Notch Filter </a:t>
            </a:r>
            <a:r>
              <a:rPr lang="en" sz="135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(50/60 Hz)</a:t>
            </a:r>
            <a:endParaRPr sz="135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●"/>
            </a:pPr>
            <a:r>
              <a:rPr b="1" lang="en" sz="135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Electrode Interpolation</a:t>
            </a:r>
            <a:r>
              <a:rPr lang="en" sz="135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 (fix noisy channels)</a:t>
            </a:r>
            <a:endParaRPr sz="135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●"/>
            </a:pPr>
            <a:r>
              <a:rPr b="1" lang="en" sz="135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Epoching </a:t>
            </a:r>
            <a:r>
              <a:rPr lang="en" sz="135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(baseline correction)</a:t>
            </a:r>
            <a:endParaRPr sz="135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Char char="●"/>
            </a:pPr>
            <a:r>
              <a:rPr b="1" lang="en" sz="135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Artifact Removal </a:t>
            </a:r>
            <a:r>
              <a:rPr lang="en" sz="135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(ICA for blinks and muscle noise)</a:t>
            </a:r>
            <a:endParaRPr sz="135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Mulish"/>
              <a:buChar char="●"/>
            </a:pPr>
            <a:r>
              <a:rPr b="1" lang="en" sz="135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Clean data</a:t>
            </a:r>
            <a:endParaRPr b="1" sz="1350">
              <a:solidFill>
                <a:schemeClr val="dk2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68"/>
          <p:cNvSpPr txBox="1"/>
          <p:nvPr>
            <p:ph idx="12" type="sldNum"/>
          </p:nvPr>
        </p:nvSpPr>
        <p:spPr>
          <a:xfrm>
            <a:off x="4297650" y="48314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8" name="Google Shape;828;p68"/>
          <p:cNvSpPr txBox="1"/>
          <p:nvPr>
            <p:ph type="title"/>
          </p:nvPr>
        </p:nvSpPr>
        <p:spPr>
          <a:xfrm>
            <a:off x="350400" y="4559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Mulish"/>
                <a:ea typeface="Mulish"/>
                <a:cs typeface="Mulish"/>
                <a:sym typeface="Mulish"/>
              </a:rPr>
              <a:t>FEATURE EXTRACTION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829" name="Google Shape;829;p68"/>
          <p:cNvSpPr txBox="1"/>
          <p:nvPr/>
        </p:nvSpPr>
        <p:spPr>
          <a:xfrm>
            <a:off x="371475" y="1173125"/>
            <a:ext cx="4126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A feature based on a signal amplitude is the simplest temporal information, P300 is an example of a temporal feature. </a:t>
            </a:r>
            <a:endParaRPr sz="130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pic>
        <p:nvPicPr>
          <p:cNvPr id="830" name="Google Shape;83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150" y="2056475"/>
            <a:ext cx="3078475" cy="14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68"/>
          <p:cNvSpPr txBox="1"/>
          <p:nvPr/>
        </p:nvSpPr>
        <p:spPr>
          <a:xfrm>
            <a:off x="4846350" y="1103950"/>
            <a:ext cx="3980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Key Features: </a:t>
            </a:r>
            <a:r>
              <a:rPr b="1" lang="en" sz="13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peak amplitude</a:t>
            </a: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,</a:t>
            </a:r>
            <a:r>
              <a:rPr b="1" lang="en" sz="13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latency </a:t>
            </a: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and </a:t>
            </a:r>
            <a:r>
              <a:rPr b="1" lang="en" sz="13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AUC </a:t>
            </a: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(area under the curve) </a:t>
            </a:r>
            <a:endParaRPr sz="130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Statistical features: </a:t>
            </a:r>
            <a:r>
              <a:rPr b="1" lang="en" sz="13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mean</a:t>
            </a: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 and </a:t>
            </a:r>
            <a:r>
              <a:rPr b="1" lang="en" sz="13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median</a:t>
            </a: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 </a:t>
            </a:r>
            <a:endParaRPr sz="130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pic>
        <p:nvPicPr>
          <p:cNvPr id="832" name="Google Shape;83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075" y="1964330"/>
            <a:ext cx="3479051" cy="1504071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68"/>
          <p:cNvSpPr txBox="1"/>
          <p:nvPr/>
        </p:nvSpPr>
        <p:spPr>
          <a:xfrm>
            <a:off x="1089600" y="3687625"/>
            <a:ext cx="6964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ACCORDI</a:t>
            </a:r>
            <a:r>
              <a:rPr b="1" lang="en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rPr>
              <a:t>NG TO LITERATURE:</a:t>
            </a:r>
            <a:endParaRPr b="1">
              <a:solidFill>
                <a:schemeClr val="dk2"/>
              </a:solidFill>
              <a:latin typeface="Mulish"/>
              <a:ea typeface="Mulish"/>
              <a:cs typeface="Mulish"/>
              <a:sym typeface="Mulis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C5C5F"/>
                </a:solidFill>
                <a:latin typeface="Mulish Medium"/>
                <a:ea typeface="Mulish Medium"/>
                <a:cs typeface="Mulish Medium"/>
                <a:sym typeface="Mulish Medium"/>
              </a:rPr>
              <a:t>The mean value, standard deviation, and p-value of</a:t>
            </a:r>
            <a:r>
              <a:rPr lang="en">
                <a:solidFill>
                  <a:srgbClr val="5C5C5F"/>
                </a:solidFill>
                <a:latin typeface="Mulish Medium"/>
                <a:ea typeface="Mulish Medium"/>
                <a:cs typeface="Mulish Medium"/>
                <a:sym typeface="Mulish Medium"/>
              </a:rPr>
              <a:t> </a:t>
            </a:r>
            <a:r>
              <a:rPr lang="en">
                <a:solidFill>
                  <a:srgbClr val="5C5C5F"/>
                </a:solidFill>
                <a:latin typeface="Mulish Medium"/>
                <a:ea typeface="Mulish Medium"/>
                <a:cs typeface="Mulish Medium"/>
                <a:sym typeface="Mulish Medium"/>
              </a:rPr>
              <a:t>P300 latency and amplitude, respectively,are the statistical analysis through test. </a:t>
            </a:r>
            <a:r>
              <a:rPr lang="en" sz="900">
                <a:solidFill>
                  <a:srgbClr val="5C5C5F"/>
                </a:solidFill>
                <a:latin typeface="Mulish Medium"/>
                <a:ea typeface="Mulish Medium"/>
                <a:cs typeface="Mulish Medium"/>
                <a:sym typeface="Mulish Medium"/>
              </a:rPr>
              <a:t>(Feb 2017, PubMed).</a:t>
            </a:r>
            <a:r>
              <a:rPr lang="en" sz="900">
                <a:solidFill>
                  <a:schemeClr val="accent1"/>
                </a:solidFill>
                <a:latin typeface="Mulish Medium"/>
                <a:ea typeface="Mulish Medium"/>
                <a:cs typeface="Mulish Medium"/>
                <a:sym typeface="Mulish Medium"/>
              </a:rPr>
              <a:t> </a:t>
            </a:r>
            <a:endParaRPr sz="900">
              <a:solidFill>
                <a:schemeClr val="accent1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6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AFAFA"/>
                </a:highlight>
              </a:rPr>
              <a:t> Why time domain not frequency?</a:t>
            </a:r>
            <a:endParaRPr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839" name="Google Shape;839;p69"/>
          <p:cNvSpPr txBox="1"/>
          <p:nvPr>
            <p:ph idx="1" type="subTitle"/>
          </p:nvPr>
        </p:nvSpPr>
        <p:spPr>
          <a:xfrm>
            <a:off x="4747387" y="1872353"/>
            <a:ext cx="3698100" cy="27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" sz="1350"/>
              <a:t>More complex and requires additional interpretation</a:t>
            </a:r>
            <a:endParaRPr sz="1350"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" sz="1350"/>
              <a:t>May miss transient events</a:t>
            </a:r>
            <a:endParaRPr sz="1350"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" sz="1350"/>
              <a:t>Can obscure temporal relationships</a:t>
            </a:r>
            <a:endParaRPr sz="1350"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</a:pPr>
            <a:r>
              <a:rPr lang="en" sz="1350"/>
              <a:t>Computationally intensive</a:t>
            </a:r>
            <a:endParaRPr/>
          </a:p>
        </p:txBody>
      </p:sp>
      <p:sp>
        <p:nvSpPr>
          <p:cNvPr id="840" name="Google Shape;840;p69"/>
          <p:cNvSpPr txBox="1"/>
          <p:nvPr>
            <p:ph idx="2" type="subTitle"/>
          </p:nvPr>
        </p:nvSpPr>
        <p:spPr>
          <a:xfrm>
            <a:off x="726675" y="1872353"/>
            <a:ext cx="3698100" cy="27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Easier interpretation related to specific stimuli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Suitable for analyzing transient responses (e.g., P300)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Enhanced temporal resolution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Real-time data on cognitive events</a:t>
            </a:r>
            <a:endParaRPr/>
          </a:p>
        </p:txBody>
      </p:sp>
      <p:sp>
        <p:nvSpPr>
          <p:cNvPr id="841" name="Google Shape;841;p69"/>
          <p:cNvSpPr txBox="1"/>
          <p:nvPr>
            <p:ph idx="3" type="subTitle"/>
          </p:nvPr>
        </p:nvSpPr>
        <p:spPr>
          <a:xfrm>
            <a:off x="726675" y="1313225"/>
            <a:ext cx="3698100" cy="4224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Time Domain </a:t>
            </a:r>
            <a:endParaRPr/>
          </a:p>
        </p:txBody>
      </p:sp>
      <p:sp>
        <p:nvSpPr>
          <p:cNvPr id="842" name="Google Shape;842;p69"/>
          <p:cNvSpPr txBox="1"/>
          <p:nvPr>
            <p:ph idx="4" type="subTitle"/>
          </p:nvPr>
        </p:nvSpPr>
        <p:spPr>
          <a:xfrm>
            <a:off x="4747375" y="1313225"/>
            <a:ext cx="3698100" cy="4224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Frequency Domain</a:t>
            </a:r>
            <a:endParaRPr/>
          </a:p>
        </p:txBody>
      </p:sp>
      <p:sp>
        <p:nvSpPr>
          <p:cNvPr id="843" name="Google Shape;843;p69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70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9" name="Google Shape;849;p70"/>
          <p:cNvSpPr txBox="1"/>
          <p:nvPr>
            <p:ph type="title"/>
          </p:nvPr>
        </p:nvSpPr>
        <p:spPr>
          <a:xfrm>
            <a:off x="405675" y="4640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MACHINE LEARNING MODELS</a:t>
            </a:r>
            <a:endParaRPr/>
          </a:p>
        </p:txBody>
      </p:sp>
      <p:sp>
        <p:nvSpPr>
          <p:cNvPr id="850" name="Google Shape;850;p70"/>
          <p:cNvSpPr txBox="1"/>
          <p:nvPr>
            <p:ph idx="1" type="subTitle"/>
          </p:nvPr>
        </p:nvSpPr>
        <p:spPr>
          <a:xfrm>
            <a:off x="0" y="2126125"/>
            <a:ext cx="33840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ulish Medium"/>
              <a:buChar char="●"/>
            </a:pPr>
            <a:r>
              <a:rPr b="1" lang="en" sz="1300">
                <a:solidFill>
                  <a:schemeClr val="dk2"/>
                </a:solidFill>
              </a:rPr>
              <a:t>supervised</a:t>
            </a: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 classification method. </a:t>
            </a:r>
            <a:endParaRPr sz="130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ulish Medium"/>
              <a:buChar char="●"/>
            </a:pP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projects data into a </a:t>
            </a:r>
            <a:r>
              <a:rPr b="1" lang="en" sz="1300">
                <a:solidFill>
                  <a:schemeClr val="dk2"/>
                </a:solidFill>
              </a:rPr>
              <a:t>lower-dimensiona</a:t>
            </a: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l. </a:t>
            </a:r>
            <a:endParaRPr sz="130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 Medium"/>
              <a:buChar char="●"/>
            </a:pP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maximize class </a:t>
            </a: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separation</a:t>
            </a: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 by finding </a:t>
            </a:r>
            <a:r>
              <a:rPr b="1" lang="en" sz="1300">
                <a:solidFill>
                  <a:schemeClr val="dk2"/>
                </a:solidFill>
              </a:rPr>
              <a:t>linear decision </a:t>
            </a:r>
            <a:r>
              <a:rPr b="1" lang="en">
                <a:solidFill>
                  <a:schemeClr val="dk2"/>
                </a:solidFill>
              </a:rPr>
              <a:t>boundaries.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851" name="Google Shape;851;p70"/>
          <p:cNvSpPr txBox="1"/>
          <p:nvPr>
            <p:ph idx="2" type="subTitle"/>
          </p:nvPr>
        </p:nvSpPr>
        <p:spPr>
          <a:xfrm>
            <a:off x="2978075" y="3390325"/>
            <a:ext cx="3162900" cy="12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ulish Medium"/>
              <a:buChar char="●"/>
            </a:pPr>
            <a:r>
              <a:rPr b="1" lang="en" sz="1300">
                <a:solidFill>
                  <a:schemeClr val="dk2"/>
                </a:solidFill>
              </a:rPr>
              <a:t>ensemble</a:t>
            </a: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 learning method. </a:t>
            </a:r>
            <a:endParaRPr sz="130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 Medium"/>
              <a:buChar char="●"/>
            </a:pP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builds </a:t>
            </a:r>
            <a:r>
              <a:rPr b="1" lang="en" sz="1300">
                <a:solidFill>
                  <a:schemeClr val="dk2"/>
                </a:solidFill>
              </a:rPr>
              <a:t>multiple decision trees</a:t>
            </a: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 and combines their outputs</a:t>
            </a:r>
            <a:r>
              <a:rPr lang="en" sz="10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 </a:t>
            </a:r>
            <a:r>
              <a:rPr lang="en" sz="9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(via voting or averaging.)</a:t>
            </a: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 </a:t>
            </a:r>
            <a:endParaRPr sz="130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ulish Medium"/>
              <a:buChar char="●"/>
            </a:pPr>
            <a:r>
              <a:rPr b="1" lang="en" sz="1300">
                <a:solidFill>
                  <a:schemeClr val="dk2"/>
                </a:solidFill>
              </a:rPr>
              <a:t>improve</a:t>
            </a: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 accuracy and </a:t>
            </a:r>
            <a:r>
              <a:rPr b="1" lang="en" sz="1300">
                <a:solidFill>
                  <a:schemeClr val="dk2"/>
                </a:solidFill>
              </a:rPr>
              <a:t>reduce </a:t>
            </a:r>
            <a:r>
              <a:rPr lang="en" sz="1300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overfitting.</a:t>
            </a:r>
            <a:endParaRPr sz="130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852" name="Google Shape;852;p70"/>
          <p:cNvSpPr txBox="1"/>
          <p:nvPr>
            <p:ph idx="3" type="subTitle"/>
          </p:nvPr>
        </p:nvSpPr>
        <p:spPr>
          <a:xfrm>
            <a:off x="5692775" y="1794438"/>
            <a:ext cx="33150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 Medium"/>
              <a:buChar char="●"/>
            </a:pPr>
            <a:r>
              <a:rPr lang="en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 </a:t>
            </a:r>
            <a:r>
              <a:rPr b="1" lang="en" sz="1300">
                <a:solidFill>
                  <a:schemeClr val="dk2"/>
                </a:solidFill>
              </a:rPr>
              <a:t>supervised</a:t>
            </a:r>
            <a:r>
              <a:rPr lang="en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 learning algorithm.</a:t>
            </a:r>
            <a:endParaRPr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 Medium"/>
              <a:buChar char="●"/>
            </a:pPr>
            <a:r>
              <a:rPr lang="en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 finds the optimal hyperplane. </a:t>
            </a:r>
            <a:endParaRPr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 Medium"/>
              <a:buChar char="●"/>
            </a:pPr>
            <a:r>
              <a:rPr lang="en">
                <a:solidFill>
                  <a:schemeClr val="dk2"/>
                </a:solidFill>
                <a:latin typeface="Mulish Medium"/>
                <a:ea typeface="Mulish Medium"/>
                <a:cs typeface="Mulish Medium"/>
                <a:sym typeface="Mulish Medium"/>
              </a:rPr>
              <a:t>separate different classes by maximizing the margin between the closest data points.</a:t>
            </a:r>
            <a:endParaRPr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853" name="Google Shape;853;p70"/>
          <p:cNvSpPr txBox="1"/>
          <p:nvPr>
            <p:ph idx="4" type="subTitle"/>
          </p:nvPr>
        </p:nvSpPr>
        <p:spPr>
          <a:xfrm>
            <a:off x="405675" y="1196162"/>
            <a:ext cx="2175300" cy="572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LINEAR </a:t>
            </a:r>
            <a:r>
              <a:rPr lang="en" sz="1200">
                <a:solidFill>
                  <a:schemeClr val="dk1"/>
                </a:solidFill>
              </a:rPr>
              <a:t>DISCRIMINANT</a:t>
            </a:r>
            <a:r>
              <a:rPr lang="en" sz="1200">
                <a:solidFill>
                  <a:schemeClr val="dk1"/>
                </a:solidFill>
              </a:rPr>
              <a:t> ANALYSIS (LDA)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54" name="Google Shape;854;p70"/>
          <p:cNvSpPr txBox="1"/>
          <p:nvPr>
            <p:ph idx="5" type="subTitle"/>
          </p:nvPr>
        </p:nvSpPr>
        <p:spPr>
          <a:xfrm>
            <a:off x="3383996" y="2645262"/>
            <a:ext cx="2175300" cy="572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</a:pPr>
            <a:r>
              <a:rPr lang="en" sz="1200">
                <a:solidFill>
                  <a:schemeClr val="dk1"/>
                </a:solidFill>
              </a:rPr>
              <a:t>RANDOM FOREST(RF)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55" name="Google Shape;855;p70"/>
          <p:cNvSpPr txBox="1"/>
          <p:nvPr>
            <p:ph idx="6" type="subTitle"/>
          </p:nvPr>
        </p:nvSpPr>
        <p:spPr>
          <a:xfrm>
            <a:off x="6069900" y="1148525"/>
            <a:ext cx="2276100" cy="572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</a:pPr>
            <a:r>
              <a:rPr lang="en" sz="1200">
                <a:solidFill>
                  <a:schemeClr val="dk1"/>
                </a:solidFill>
              </a:rPr>
              <a:t>SUPPORT VECTOR</a:t>
            </a:r>
            <a:endParaRPr sz="1200">
              <a:solidFill>
                <a:schemeClr val="dk1"/>
              </a:solidFill>
            </a:endParaRPr>
          </a:p>
          <a:p>
            <a:pPr indent="-3175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</a:pPr>
            <a:r>
              <a:rPr lang="en" sz="1200">
                <a:solidFill>
                  <a:schemeClr val="dk1"/>
                </a:solidFill>
              </a:rPr>
              <a:t>MACHINE (SVM)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56" name="Google Shape;856;p70" title="LD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050" y="3217938"/>
            <a:ext cx="2579777" cy="14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70" title="Random_Fores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3425" y="1118675"/>
            <a:ext cx="2479350" cy="14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70" title="SV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8175" y="3217938"/>
            <a:ext cx="2579777" cy="144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7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AI MODEL PHASES</a:t>
            </a:r>
            <a:endParaRPr/>
          </a:p>
        </p:txBody>
      </p:sp>
      <p:grpSp>
        <p:nvGrpSpPr>
          <p:cNvPr id="864" name="Google Shape;864;p71"/>
          <p:cNvGrpSpPr/>
          <p:nvPr/>
        </p:nvGrpSpPr>
        <p:grpSpPr>
          <a:xfrm>
            <a:off x="5610917" y="1189775"/>
            <a:ext cx="3305700" cy="3483050"/>
            <a:chOff x="5632317" y="1189775"/>
            <a:chExt cx="3305700" cy="3483050"/>
          </a:xfrm>
        </p:grpSpPr>
        <p:sp>
          <p:nvSpPr>
            <p:cNvPr id="865" name="Google Shape;865;p71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fmla="val 50000" name="adj"/>
              </a:avLst>
            </a:pr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accent2"/>
                  </a:solidFill>
                  <a:latin typeface="Roboto"/>
                  <a:ea typeface="Roboto"/>
                  <a:cs typeface="Roboto"/>
                  <a:sym typeface="Roboto"/>
                </a:rPr>
                <a:t>Phase 3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6" name="Google Shape;866;p71"/>
            <p:cNvSpPr txBox="1"/>
            <p:nvPr/>
          </p:nvSpPr>
          <p:spPr>
            <a:xfrm>
              <a:off x="6167063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Font typeface="Roboto"/>
                <a:buChar char="●"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How will we connect all applications together ?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Font typeface="Roboto"/>
                <a:buChar char="●"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Why game is unable to </a:t>
              </a: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receive</a:t>
              </a: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 triggers from the server ?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SzPts val="1200"/>
                <a:buFont typeface="Roboto"/>
                <a:buChar char="●"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Why the 1st button (Aka Draw Card ) was undetected ?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67" name="Google Shape;867;p71"/>
          <p:cNvGrpSpPr/>
          <p:nvPr/>
        </p:nvGrpSpPr>
        <p:grpSpPr>
          <a:xfrm>
            <a:off x="149700" y="1189764"/>
            <a:ext cx="3546900" cy="3330436"/>
            <a:chOff x="0" y="1189989"/>
            <a:chExt cx="3546900" cy="3330436"/>
          </a:xfrm>
        </p:grpSpPr>
        <p:sp>
          <p:nvSpPr>
            <p:cNvPr id="868" name="Google Shape;868;p71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fmla="val 50000" name="adj"/>
              </a:avLst>
            </a:prstGeom>
            <a:solidFill>
              <a:srgbClr val="B45F0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accent2"/>
                  </a:solidFill>
                  <a:latin typeface="Roboto"/>
                  <a:ea typeface="Roboto"/>
                  <a:cs typeface="Roboto"/>
                  <a:sym typeface="Roboto"/>
                </a:rPr>
                <a:t>Phase 1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9" name="Google Shape;869;p71"/>
            <p:cNvSpPr txBox="1"/>
            <p:nvPr/>
          </p:nvSpPr>
          <p:spPr>
            <a:xfrm>
              <a:off x="655361" y="19047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8450" lvl="0" marL="457200" rtl="0" algn="l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Who will collect data ?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indent="-298450" lvl="0" marL="457200" rtl="0" algn="l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What game will we use to collect data?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indent="-298450" lvl="0" marL="457200" rtl="0" algn="l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What format will we put data in ( CSV, JSON, XML, and binary formats ) ?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indent="-298450" lvl="0" marL="457200" rtl="0" algn="l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File Hierarchy format ?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70" name="Google Shape;870;p71"/>
          <p:cNvGrpSpPr/>
          <p:nvPr/>
        </p:nvGrpSpPr>
        <p:grpSpPr>
          <a:xfrm>
            <a:off x="3019054" y="1189775"/>
            <a:ext cx="3305700" cy="3718250"/>
            <a:chOff x="2944204" y="1189775"/>
            <a:chExt cx="3305700" cy="3718250"/>
          </a:xfrm>
        </p:grpSpPr>
        <p:sp>
          <p:nvSpPr>
            <p:cNvPr id="871" name="Google Shape;871;p71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fmla="val 50000" name="adj"/>
              </a:avLst>
            </a:pr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Phase 2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2" name="Google Shape;872;p71"/>
            <p:cNvSpPr txBox="1"/>
            <p:nvPr/>
          </p:nvSpPr>
          <p:spPr>
            <a:xfrm>
              <a:off x="3478950" y="1904725"/>
              <a:ext cx="2236200" cy="300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84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What AI model will we use ( Random Forest , SVM , LDA )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indent="-298450" lvl="0" marL="457200" rtl="0" algn="l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Classes were unbalanced and Data wasn’t enough.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indent="-298450" lvl="0" marL="457200" rtl="0" algn="l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What channels to focus on while collecting data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indent="-298450" lvl="0" marL="457200" rtl="0" algn="l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What will we do with data , use it raw or do augmentation on it.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indent="-298450" lvl="0" marL="457200" rtl="0" algn="l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How will game send the triggers to unicorn hybrid Recorder ?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indent="-298450" lvl="0" marL="457200" rtl="0" algn="l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Client focus fades away during session 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72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8" name="Google Shape;878;p72"/>
          <p:cNvSpPr txBox="1"/>
          <p:nvPr>
            <p:ph type="title"/>
          </p:nvPr>
        </p:nvSpPr>
        <p:spPr>
          <a:xfrm>
            <a:off x="720000" y="445025"/>
            <a:ext cx="823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MACHINE LEARNING MODEL PERFORMANCE</a:t>
            </a:r>
            <a:endParaRPr/>
          </a:p>
        </p:txBody>
      </p:sp>
      <p:pic>
        <p:nvPicPr>
          <p:cNvPr id="879" name="Google Shape;879;p7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700" y="953225"/>
            <a:ext cx="5979324" cy="36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"/>
          <p:cNvSpPr txBox="1"/>
          <p:nvPr>
            <p:ph type="title"/>
          </p:nvPr>
        </p:nvSpPr>
        <p:spPr>
          <a:xfrm>
            <a:off x="1377600" y="1710525"/>
            <a:ext cx="1315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" sz="3200"/>
              <a:t>EST. </a:t>
            </a:r>
            <a:endParaRPr/>
          </a:p>
        </p:txBody>
      </p:sp>
      <p:sp>
        <p:nvSpPr>
          <p:cNvPr id="325" name="Google Shape;325;p28"/>
          <p:cNvSpPr txBox="1"/>
          <p:nvPr>
            <p:ph idx="1" type="subTitle"/>
          </p:nvPr>
        </p:nvSpPr>
        <p:spPr>
          <a:xfrm>
            <a:off x="1284000" y="2985500"/>
            <a:ext cx="6576000" cy="680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/>
              <a:t>Person have motor impairments </a:t>
            </a:r>
            <a:endParaRPr b="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/>
              <a:t>(WHO, 2023)</a:t>
            </a:r>
            <a:endParaRPr b="1"/>
          </a:p>
        </p:txBody>
      </p:sp>
      <p:sp>
        <p:nvSpPr>
          <p:cNvPr id="326" name="Google Shape;326;p28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7" name="Google Shape;327;p28"/>
          <p:cNvSpPr txBox="1"/>
          <p:nvPr/>
        </p:nvSpPr>
        <p:spPr>
          <a:xfrm>
            <a:off x="2419200" y="1580025"/>
            <a:ext cx="5536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1,300,000,000</a:t>
            </a:r>
            <a:endParaRPr b="1" sz="60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8" name="Google Shape;328;p28"/>
          <p:cNvSpPr txBox="1"/>
          <p:nvPr/>
        </p:nvSpPr>
        <p:spPr>
          <a:xfrm>
            <a:off x="1369200" y="699600"/>
            <a:ext cx="640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Estimated number of people with motor impairment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73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5" name="Google Shape;885;p73"/>
          <p:cNvSpPr txBox="1"/>
          <p:nvPr>
            <p:ph type="title"/>
          </p:nvPr>
        </p:nvSpPr>
        <p:spPr>
          <a:xfrm>
            <a:off x="720000" y="445025"/>
            <a:ext cx="8249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MACHINE LEARNING MODEL CONFUSION MATRIX</a:t>
            </a:r>
            <a:endParaRPr/>
          </a:p>
        </p:txBody>
      </p:sp>
      <p:pic>
        <p:nvPicPr>
          <p:cNvPr id="886" name="Google Shape;88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2600" y="1056625"/>
            <a:ext cx="4118800" cy="350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74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2" name="Google Shape;892;p74"/>
          <p:cNvSpPr txBox="1"/>
          <p:nvPr>
            <p:ph type="title"/>
          </p:nvPr>
        </p:nvSpPr>
        <p:spPr>
          <a:xfrm>
            <a:off x="720000" y="445025"/>
            <a:ext cx="830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MACHINE LEARNING MODEL CONFUSION MATRIX</a:t>
            </a:r>
            <a:endParaRPr/>
          </a:p>
        </p:txBody>
      </p:sp>
      <p:pic>
        <p:nvPicPr>
          <p:cNvPr id="893" name="Google Shape;89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2437" y="1017725"/>
            <a:ext cx="4059128" cy="345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75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9" name="Google Shape;899;p75"/>
          <p:cNvSpPr txBox="1"/>
          <p:nvPr>
            <p:ph type="title"/>
          </p:nvPr>
        </p:nvSpPr>
        <p:spPr>
          <a:xfrm>
            <a:off x="720000" y="445025"/>
            <a:ext cx="8116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MACHINE LEARNING MODEL CONFUSION MATRIX</a:t>
            </a:r>
            <a:endParaRPr/>
          </a:p>
        </p:txBody>
      </p:sp>
      <p:pic>
        <p:nvPicPr>
          <p:cNvPr id="900" name="Google Shape;90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325" y="1017724"/>
            <a:ext cx="4023341" cy="342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76"/>
          <p:cNvSpPr txBox="1"/>
          <p:nvPr>
            <p:ph type="title"/>
          </p:nvPr>
        </p:nvSpPr>
        <p:spPr>
          <a:xfrm>
            <a:off x="3579950" y="1854500"/>
            <a:ext cx="3604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200"/>
              <a:t>ONLINE ANALYSIS</a:t>
            </a:r>
            <a:endParaRPr sz="3200"/>
          </a:p>
        </p:txBody>
      </p:sp>
      <p:sp>
        <p:nvSpPr>
          <p:cNvPr id="906" name="Google Shape;906;p76"/>
          <p:cNvSpPr txBox="1"/>
          <p:nvPr>
            <p:ph idx="2" type="title"/>
          </p:nvPr>
        </p:nvSpPr>
        <p:spPr>
          <a:xfrm>
            <a:off x="1959250" y="1854500"/>
            <a:ext cx="1189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907" name="Google Shape;907;p76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08" name="Google Shape;908;p76"/>
          <p:cNvCxnSpPr/>
          <p:nvPr/>
        </p:nvCxnSpPr>
        <p:spPr>
          <a:xfrm flipH="1" rot="10800000">
            <a:off x="1600600" y="2910566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909" name="Google Shape;909;p76"/>
          <p:cNvCxnSpPr/>
          <p:nvPr/>
        </p:nvCxnSpPr>
        <p:spPr>
          <a:xfrm flipH="1" rot="10800000">
            <a:off x="1600600" y="1714341"/>
            <a:ext cx="5942700" cy="6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10" name="Google Shape;910;p76"/>
          <p:cNvSpPr/>
          <p:nvPr/>
        </p:nvSpPr>
        <p:spPr>
          <a:xfrm>
            <a:off x="3244800" y="2217963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76"/>
          <p:cNvSpPr/>
          <p:nvPr/>
        </p:nvSpPr>
        <p:spPr>
          <a:xfrm>
            <a:off x="7280500" y="2217963"/>
            <a:ext cx="239400" cy="239400"/>
          </a:xfrm>
          <a:prstGeom prst="star4">
            <a:avLst>
              <a:gd fmla="val 1572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77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7" name="Google Shape;917;p7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UNO GAME TASK ONLINE ANALYSIS</a:t>
            </a:r>
            <a:endParaRPr/>
          </a:p>
        </p:txBody>
      </p:sp>
      <p:sp>
        <p:nvSpPr>
          <p:cNvPr id="918" name="Google Shape;918;p77"/>
          <p:cNvSpPr txBox="1"/>
          <p:nvPr>
            <p:ph idx="1" type="body"/>
          </p:nvPr>
        </p:nvSpPr>
        <p:spPr>
          <a:xfrm>
            <a:off x="720000" y="1215750"/>
            <a:ext cx="7704000" cy="21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ulish Light"/>
              <a:buChar char="●"/>
            </a:pPr>
            <a:r>
              <a:rPr lang="en"/>
              <a:t>Game starts with each player holding 7 cards and one card is placed faced up on the ground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ulish Light"/>
              <a:buChar char="●"/>
            </a:pPr>
            <a:r>
              <a:rPr lang="en"/>
              <a:t>The player has to decide one button from 4 buttons that has Visual effect highlights  ( Draw Card , Left , Right , Place Card)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ulish Light"/>
              <a:buChar char="●"/>
            </a:pPr>
            <a:r>
              <a:rPr lang="en"/>
              <a:t>Smooth animation for cards movement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ulish Light"/>
              <a:buChar char="●"/>
            </a:pPr>
            <a:r>
              <a:rPr lang="en"/>
              <a:t>Player/Computer repeats process of decision making each one in his alternative turn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ulish Light"/>
              <a:buChar char="●"/>
            </a:pPr>
            <a:r>
              <a:rPr lang="en"/>
              <a:t>If player/computer wins a reward animation/message for winning round.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ulish Light"/>
              <a:buChar char="●"/>
            </a:pPr>
            <a:r>
              <a:rPr lang="en"/>
              <a:t>If player/computer loses a failure animation/message for losing round.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78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4" name="Google Shape;924;p7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200"/>
              <a:t>AI MODEL PREDICTION</a:t>
            </a:r>
            <a:endParaRPr/>
          </a:p>
        </p:txBody>
      </p:sp>
      <p:sp>
        <p:nvSpPr>
          <p:cNvPr id="925" name="Google Shape;925;p78"/>
          <p:cNvSpPr txBox="1"/>
          <p:nvPr>
            <p:ph idx="1" type="body"/>
          </p:nvPr>
        </p:nvSpPr>
        <p:spPr>
          <a:xfrm>
            <a:off x="720000" y="1215750"/>
            <a:ext cx="7704000" cy="3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 Light"/>
              <a:buChar char="●"/>
            </a:pPr>
            <a:r>
              <a:rPr lang="en"/>
              <a:t>To achieve real-time EEG signal acquisition and classification, the Python pylsl library (Lab Streaming Layer) was used to stream data directly from the EEG headset to the AI model.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 Light"/>
              <a:buChar char="●"/>
            </a:pPr>
            <a:r>
              <a:rPr lang="en"/>
              <a:t>The system architecture included the following stages:</a:t>
            </a:r>
            <a:endParaRPr/>
          </a:p>
          <a:p>
            <a:pPr indent="-381000" lvl="0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"/>
              <a:buAutoNum type="arabicPeriod"/>
            </a:pPr>
            <a:r>
              <a:rPr lang="en"/>
              <a:t>Live signal acquisition through StreamInlet using pylsl.</a:t>
            </a:r>
            <a:endParaRPr/>
          </a:p>
          <a:p>
            <a:pPr indent="-381000" lvl="0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"/>
              <a:buAutoNum type="arabicPeriod"/>
            </a:pPr>
            <a:r>
              <a:rPr lang="en"/>
              <a:t>Online preprocessing using a Butterworth band-pass filter (0.1–30 Hz).</a:t>
            </a:r>
            <a:endParaRPr/>
          </a:p>
          <a:p>
            <a:pPr indent="-381000" lvl="0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"/>
              <a:buAutoNum type="arabicPeriod"/>
            </a:pPr>
            <a:r>
              <a:rPr lang="en"/>
              <a:t>Real-time feature extraction, focusing on peak amplitude , area under the curve (AUC) and peak latency within a defined time window.</a:t>
            </a:r>
            <a:endParaRPr/>
          </a:p>
          <a:p>
            <a:pPr indent="-381000" lvl="0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"/>
              <a:buAutoNum type="arabicPeriod"/>
            </a:pPr>
            <a:r>
              <a:rPr lang="en"/>
              <a:t>Classification using a pre-trained RF model.</a:t>
            </a:r>
            <a:endParaRPr/>
          </a:p>
          <a:p>
            <a:pPr indent="-381000" lvl="0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"/>
              <a:buAutoNum type="arabicPeriod"/>
            </a:pPr>
            <a:r>
              <a:rPr lang="en"/>
              <a:t>Transmission of predicted class labels to a Flask-SocketIO server for UI response and logging.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79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1" name="Google Shape;931;p79"/>
          <p:cNvSpPr txBox="1"/>
          <p:nvPr>
            <p:ph type="title"/>
          </p:nvPr>
        </p:nvSpPr>
        <p:spPr>
          <a:xfrm>
            <a:off x="720000" y="445025"/>
            <a:ext cx="4575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highlight>
                  <a:srgbClr val="FAFAFA"/>
                </a:highlight>
              </a:rPr>
              <a:t>ONLINE COMMUNICATION</a:t>
            </a:r>
            <a:endParaRPr>
              <a:highlight>
                <a:srgbClr val="FAFAFA"/>
              </a:highlight>
            </a:endParaRPr>
          </a:p>
        </p:txBody>
      </p:sp>
      <p:pic>
        <p:nvPicPr>
          <p:cNvPr id="932" name="Google Shape;932;p79" title="diagram-export-7-5-2025-12_46_11-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650" y="532800"/>
            <a:ext cx="4200223" cy="4157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80"/>
          <p:cNvSpPr txBox="1"/>
          <p:nvPr>
            <p:ph idx="12" type="sldNum"/>
          </p:nvPr>
        </p:nvSpPr>
        <p:spPr>
          <a:xfrm>
            <a:off x="4297650" y="48314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8" name="Google Shape;938;p8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LIMITATIONS</a:t>
            </a:r>
            <a:endParaRPr/>
          </a:p>
        </p:txBody>
      </p:sp>
      <p:sp>
        <p:nvSpPr>
          <p:cNvPr id="939" name="Google Shape;939;p80"/>
          <p:cNvSpPr txBox="1"/>
          <p:nvPr>
            <p:ph idx="1" type="body"/>
          </p:nvPr>
        </p:nvSpPr>
        <p:spPr>
          <a:xfrm>
            <a:off x="516450" y="1161775"/>
            <a:ext cx="8111100" cy="3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ulish Medium"/>
              <a:buChar char="●"/>
            </a:pPr>
            <a:r>
              <a:rPr b="1" lang="en" sz="1600"/>
              <a:t>EEG Signal Challenges:</a:t>
            </a:r>
            <a:r>
              <a:rPr lang="en" sz="1600">
                <a:latin typeface="Mulish Medium"/>
                <a:ea typeface="Mulish Medium"/>
                <a:cs typeface="Mulish Medium"/>
                <a:sym typeface="Mulish Medium"/>
              </a:rPr>
              <a:t> Residual noise, motion &amp; muscle artifacts affect accuracy. </a:t>
            </a:r>
            <a:endParaRPr sz="16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ulish Medium"/>
              <a:buChar char="●"/>
            </a:pPr>
            <a:r>
              <a:rPr b="1" lang="en" sz="1600"/>
              <a:t>Performance Limits:</a:t>
            </a:r>
            <a:r>
              <a:rPr lang="en" sz="1600">
                <a:latin typeface="Mulish Medium"/>
                <a:ea typeface="Mulish Medium"/>
                <a:cs typeface="Mulish Medium"/>
                <a:sym typeface="Mulish Medium"/>
              </a:rPr>
              <a:t> Low selection speed (ITR), high user training needs, no long-term fatigue data. </a:t>
            </a:r>
            <a:endParaRPr sz="16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ulish Medium"/>
              <a:buChar char="●"/>
            </a:pPr>
            <a:r>
              <a:rPr b="1" lang="en" sz="1600"/>
              <a:t>Hardware &amp; Data Constraints:</a:t>
            </a:r>
            <a:r>
              <a:rPr lang="en" sz="1600">
                <a:latin typeface="Mulish Medium"/>
                <a:ea typeface="Mulish Medium"/>
                <a:cs typeface="Mulish Medium"/>
                <a:sym typeface="Mulish Medium"/>
              </a:rPr>
              <a:t> Dependent on Unicorn Hybrid Black specs. </a:t>
            </a:r>
            <a:endParaRPr sz="16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ulish Medium"/>
              <a:buChar char="●"/>
            </a:pPr>
            <a:r>
              <a:rPr b="1" lang="en" sz="1600"/>
              <a:t>Small dataset</a:t>
            </a:r>
            <a:r>
              <a:rPr lang="en" sz="1600">
                <a:latin typeface="Mulish Medium"/>
                <a:ea typeface="Mulish Medium"/>
                <a:cs typeface="Mulish Medium"/>
                <a:sym typeface="Mulish Medium"/>
              </a:rPr>
              <a:t> limits advanced models (e.g., CNNs).</a:t>
            </a:r>
            <a:endParaRPr sz="16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/>
              <a:t>EEG Trade-offs:</a:t>
            </a:r>
            <a:r>
              <a:rPr lang="en" sz="1600">
                <a:latin typeface="Mulish Medium"/>
                <a:ea typeface="Mulish Medium"/>
                <a:cs typeface="Mulish Medium"/>
                <a:sym typeface="Mulish Medium"/>
              </a:rPr>
              <a:t> Chosen for being non-invasive, affordable &amp; portable. </a:t>
            </a:r>
            <a:endParaRPr sz="16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ulish Medium"/>
              <a:buChar char="●"/>
            </a:pPr>
            <a:r>
              <a:rPr b="1" lang="en" sz="1600"/>
              <a:t>Lower spatial resolution</a:t>
            </a:r>
            <a:r>
              <a:rPr lang="en" sz="1600">
                <a:latin typeface="Mulish Medium"/>
                <a:ea typeface="Mulish Medium"/>
                <a:cs typeface="Mulish Medium"/>
                <a:sym typeface="Mulish Medium"/>
              </a:rPr>
              <a:t> &amp; </a:t>
            </a:r>
            <a:r>
              <a:rPr b="1" lang="en" sz="1600"/>
              <a:t>higher noise</a:t>
            </a:r>
            <a:r>
              <a:rPr lang="en" sz="1600">
                <a:latin typeface="Mulish Medium"/>
                <a:ea typeface="Mulish Medium"/>
                <a:cs typeface="Mulish Medium"/>
                <a:sym typeface="Mulish Medium"/>
              </a:rPr>
              <a:t> than ECoG/MEG.</a:t>
            </a:r>
            <a:endParaRPr sz="16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ulish Medium"/>
              <a:buChar char="●"/>
            </a:pPr>
            <a:r>
              <a:rPr b="1" lang="en" sz="1600"/>
              <a:t>BCI </a:t>
            </a:r>
            <a:r>
              <a:rPr b="1" lang="en" sz="1600"/>
              <a:t>Illiteracy</a:t>
            </a:r>
            <a:r>
              <a:rPr lang="en" sz="1600">
                <a:latin typeface="Mulish Medium"/>
                <a:ea typeface="Mulish Medium"/>
                <a:cs typeface="Mulish Medium"/>
                <a:sym typeface="Mulish Medium"/>
              </a:rPr>
              <a:t>: Conduct repeated practice sessions before data collection to build system familiarity. </a:t>
            </a:r>
            <a:endParaRPr sz="16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unito Light"/>
              <a:buNone/>
            </a:pPr>
            <a:r>
              <a:t/>
            </a:r>
            <a:endParaRPr sz="2000">
              <a:solidFill>
                <a:schemeClr val="dk2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81"/>
          <p:cNvSpPr txBox="1"/>
          <p:nvPr>
            <p:ph type="title"/>
          </p:nvPr>
        </p:nvSpPr>
        <p:spPr>
          <a:xfrm>
            <a:off x="533025" y="32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945" name="Google Shape;945;p81"/>
          <p:cNvSpPr txBox="1"/>
          <p:nvPr>
            <p:ph idx="6" type="subTitle"/>
          </p:nvPr>
        </p:nvSpPr>
        <p:spPr>
          <a:xfrm>
            <a:off x="1080925" y="1060888"/>
            <a:ext cx="7423500" cy="1329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Summary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ulish Medium"/>
              <a:buChar char="●"/>
            </a:pPr>
            <a:r>
              <a:rPr b="0" lang="en" sz="1300">
                <a:latin typeface="Mulish Medium"/>
                <a:ea typeface="Mulish Medium"/>
                <a:cs typeface="Mulish Medium"/>
                <a:sym typeface="Mulish Medium"/>
              </a:rPr>
              <a:t>BCI system for users with severe motor disabilities.</a:t>
            </a:r>
            <a:endParaRPr b="0" sz="13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ulish Medium"/>
              <a:buChar char="●"/>
            </a:pPr>
            <a:r>
              <a:rPr b="0" lang="en" sz="1300">
                <a:latin typeface="Mulish Medium"/>
                <a:ea typeface="Mulish Medium"/>
                <a:cs typeface="Mulish Medium"/>
                <a:sym typeface="Mulish Medium"/>
              </a:rPr>
              <a:t>Integrated into Educational apps &amp; platforms Custom BCI games (UNO &amp; Maze)</a:t>
            </a:r>
            <a:endParaRPr b="0" sz="13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ulish Medium"/>
              <a:buChar char="●"/>
            </a:pPr>
            <a:r>
              <a:rPr b="0" lang="en" sz="1300">
                <a:latin typeface="Mulish Medium"/>
                <a:ea typeface="Mulish Medium"/>
                <a:cs typeface="Mulish Medium"/>
                <a:sym typeface="Mulish Medium"/>
              </a:rPr>
              <a:t>Tested with collected dataset; demonstrated real-world feasibility.</a:t>
            </a:r>
            <a:endParaRPr b="0" sz="13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ulish Medium"/>
              <a:buChar char="●"/>
            </a:pPr>
            <a:r>
              <a:rPr b="0" lang="en" sz="1300">
                <a:latin typeface="Mulish Medium"/>
                <a:ea typeface="Mulish Medium"/>
                <a:cs typeface="Mulish Medium"/>
                <a:sym typeface="Mulish Medium"/>
              </a:rPr>
              <a:t>Developed an online and offline </a:t>
            </a:r>
            <a:r>
              <a:rPr b="0" lang="en" sz="1300">
                <a:latin typeface="Mulish Medium"/>
                <a:ea typeface="Mulish Medium"/>
                <a:cs typeface="Mulish Medium"/>
                <a:sym typeface="Mulish Medium"/>
              </a:rPr>
              <a:t>analysis</a:t>
            </a:r>
            <a:r>
              <a:rPr b="0" lang="en" sz="1300">
                <a:latin typeface="Mulish Medium"/>
                <a:ea typeface="Mulish Medium"/>
                <a:cs typeface="Mulish Medium"/>
                <a:sym typeface="Mulish Medium"/>
              </a:rPr>
              <a:t> system to predict user-commands.</a:t>
            </a:r>
            <a:endParaRPr b="0" sz="13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300"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946" name="Google Shape;946;p81"/>
          <p:cNvSpPr txBox="1"/>
          <p:nvPr>
            <p:ph idx="8" type="subTitle"/>
          </p:nvPr>
        </p:nvSpPr>
        <p:spPr>
          <a:xfrm>
            <a:off x="1080925" y="2543800"/>
            <a:ext cx="7423500" cy="2014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Future Directions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 Medium"/>
              <a:buChar char="●"/>
            </a:pPr>
            <a:r>
              <a:rPr b="0" lang="en" sz="1400">
                <a:latin typeface="Mulish Medium"/>
                <a:ea typeface="Mulish Medium"/>
                <a:cs typeface="Mulish Medium"/>
                <a:sym typeface="Mulish Medium"/>
              </a:rPr>
              <a:t>Collect more data. </a:t>
            </a:r>
            <a:endParaRPr b="0" sz="14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 Medium"/>
              <a:buChar char="●"/>
            </a:pPr>
            <a:r>
              <a:rPr b="0" lang="en" sz="1400">
                <a:latin typeface="Mulish Medium"/>
                <a:ea typeface="Mulish Medium"/>
                <a:cs typeface="Mulish Medium"/>
                <a:sym typeface="Mulish Medium"/>
              </a:rPr>
              <a:t>Adjust preprocessing stages according to data.</a:t>
            </a:r>
            <a:endParaRPr b="0" sz="14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 Medium"/>
              <a:buChar char="●"/>
            </a:pPr>
            <a:r>
              <a:rPr b="0" lang="en" sz="1400">
                <a:latin typeface="Mulish Medium"/>
                <a:ea typeface="Mulish Medium"/>
                <a:cs typeface="Mulish Medium"/>
                <a:sym typeface="Mulish Medium"/>
              </a:rPr>
              <a:t>Use different classification techniques.</a:t>
            </a:r>
            <a:endParaRPr b="0" sz="14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0" lang="en" sz="1400">
                <a:latin typeface="Mulish Medium"/>
                <a:ea typeface="Mulish Medium"/>
                <a:cs typeface="Mulish Medium"/>
                <a:sym typeface="Mulish Medium"/>
              </a:rPr>
              <a:t>Enhance user experience with engaging, life-like interactions.</a:t>
            </a:r>
            <a:r>
              <a:rPr b="0" lang="en" sz="1400">
                <a:latin typeface="Mulish Medium"/>
                <a:ea typeface="Mulish Medium"/>
                <a:cs typeface="Mulish Medium"/>
                <a:sym typeface="Mulish Medium"/>
              </a:rPr>
              <a:t> </a:t>
            </a:r>
            <a:endParaRPr b="0" sz="1400"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947" name="Google Shape;947;p81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48" name="Google Shape;948;p81"/>
          <p:cNvGrpSpPr/>
          <p:nvPr/>
        </p:nvGrpSpPr>
        <p:grpSpPr>
          <a:xfrm>
            <a:off x="533033" y="1570917"/>
            <a:ext cx="373185" cy="302466"/>
            <a:chOff x="5220616" y="2791061"/>
            <a:chExt cx="373185" cy="302466"/>
          </a:xfrm>
        </p:grpSpPr>
        <p:sp>
          <p:nvSpPr>
            <p:cNvPr id="949" name="Google Shape;949;p81"/>
            <p:cNvSpPr/>
            <p:nvPr/>
          </p:nvSpPr>
          <p:spPr>
            <a:xfrm>
              <a:off x="5220616" y="2791061"/>
              <a:ext cx="373185" cy="302466"/>
            </a:xfrm>
            <a:custGeom>
              <a:rect b="b" l="l" r="r" t="t"/>
              <a:pathLst>
                <a:path extrusionOk="0" h="9525" w="11752">
                  <a:moveTo>
                    <a:pt x="1834" y="345"/>
                  </a:moveTo>
                  <a:cubicBezTo>
                    <a:pt x="1834" y="345"/>
                    <a:pt x="1846" y="345"/>
                    <a:pt x="1846" y="357"/>
                  </a:cubicBezTo>
                  <a:lnTo>
                    <a:pt x="1846" y="1083"/>
                  </a:lnTo>
                  <a:cubicBezTo>
                    <a:pt x="1846" y="1083"/>
                    <a:pt x="1846" y="1107"/>
                    <a:pt x="1834" y="1107"/>
                  </a:cubicBezTo>
                  <a:lnTo>
                    <a:pt x="1465" y="1107"/>
                  </a:lnTo>
                  <a:cubicBezTo>
                    <a:pt x="1465" y="1107"/>
                    <a:pt x="1453" y="1107"/>
                    <a:pt x="1453" y="1083"/>
                  </a:cubicBezTo>
                  <a:lnTo>
                    <a:pt x="1453" y="357"/>
                  </a:lnTo>
                  <a:lnTo>
                    <a:pt x="1465" y="357"/>
                  </a:lnTo>
                  <a:cubicBezTo>
                    <a:pt x="1465" y="351"/>
                    <a:pt x="1468" y="348"/>
                    <a:pt x="1469" y="348"/>
                  </a:cubicBezTo>
                  <a:lnTo>
                    <a:pt x="1469" y="348"/>
                  </a:lnTo>
                  <a:cubicBezTo>
                    <a:pt x="1471" y="348"/>
                    <a:pt x="1471" y="351"/>
                    <a:pt x="1465" y="357"/>
                  </a:cubicBezTo>
                  <a:lnTo>
                    <a:pt x="1834" y="345"/>
                  </a:lnTo>
                  <a:close/>
                  <a:moveTo>
                    <a:pt x="10276" y="345"/>
                  </a:moveTo>
                  <a:cubicBezTo>
                    <a:pt x="10276" y="345"/>
                    <a:pt x="10288" y="345"/>
                    <a:pt x="10288" y="357"/>
                  </a:cubicBezTo>
                  <a:lnTo>
                    <a:pt x="10288" y="1083"/>
                  </a:lnTo>
                  <a:cubicBezTo>
                    <a:pt x="10288" y="1083"/>
                    <a:pt x="10288" y="1107"/>
                    <a:pt x="10276" y="1107"/>
                  </a:cubicBezTo>
                  <a:lnTo>
                    <a:pt x="9907" y="1107"/>
                  </a:lnTo>
                  <a:cubicBezTo>
                    <a:pt x="9907" y="1107"/>
                    <a:pt x="9895" y="1107"/>
                    <a:pt x="9895" y="1083"/>
                  </a:cubicBezTo>
                  <a:lnTo>
                    <a:pt x="9895" y="357"/>
                  </a:lnTo>
                  <a:lnTo>
                    <a:pt x="9907" y="357"/>
                  </a:lnTo>
                  <a:cubicBezTo>
                    <a:pt x="9907" y="351"/>
                    <a:pt x="9910" y="348"/>
                    <a:pt x="9911" y="348"/>
                  </a:cubicBezTo>
                  <a:lnTo>
                    <a:pt x="9911" y="348"/>
                  </a:lnTo>
                  <a:cubicBezTo>
                    <a:pt x="9912" y="348"/>
                    <a:pt x="9912" y="351"/>
                    <a:pt x="9907" y="357"/>
                  </a:cubicBezTo>
                  <a:lnTo>
                    <a:pt x="10276" y="345"/>
                  </a:lnTo>
                  <a:close/>
                  <a:moveTo>
                    <a:pt x="11038" y="1107"/>
                  </a:moveTo>
                  <a:cubicBezTo>
                    <a:pt x="11240" y="1107"/>
                    <a:pt x="11407" y="1262"/>
                    <a:pt x="11407" y="1476"/>
                  </a:cubicBezTo>
                  <a:lnTo>
                    <a:pt x="11407" y="8811"/>
                  </a:lnTo>
                  <a:cubicBezTo>
                    <a:pt x="11407" y="9001"/>
                    <a:pt x="11228" y="9180"/>
                    <a:pt x="11026" y="9180"/>
                  </a:cubicBezTo>
                  <a:lnTo>
                    <a:pt x="751" y="9180"/>
                  </a:lnTo>
                  <a:cubicBezTo>
                    <a:pt x="536" y="9180"/>
                    <a:pt x="382" y="9025"/>
                    <a:pt x="382" y="8811"/>
                  </a:cubicBezTo>
                  <a:lnTo>
                    <a:pt x="382" y="1476"/>
                  </a:lnTo>
                  <a:cubicBezTo>
                    <a:pt x="382" y="1262"/>
                    <a:pt x="536" y="1107"/>
                    <a:pt x="751" y="1107"/>
                  </a:cubicBezTo>
                  <a:lnTo>
                    <a:pt x="1120" y="1107"/>
                  </a:lnTo>
                  <a:lnTo>
                    <a:pt x="1120" y="1119"/>
                  </a:lnTo>
                  <a:cubicBezTo>
                    <a:pt x="1120" y="1310"/>
                    <a:pt x="1286" y="1476"/>
                    <a:pt x="1477" y="1476"/>
                  </a:cubicBezTo>
                  <a:lnTo>
                    <a:pt x="1858" y="1476"/>
                  </a:lnTo>
                  <a:cubicBezTo>
                    <a:pt x="2048" y="1476"/>
                    <a:pt x="2215" y="1310"/>
                    <a:pt x="2215" y="1119"/>
                  </a:cubicBezTo>
                  <a:lnTo>
                    <a:pt x="2215" y="1107"/>
                  </a:lnTo>
                  <a:lnTo>
                    <a:pt x="9573" y="1107"/>
                  </a:lnTo>
                  <a:lnTo>
                    <a:pt x="9573" y="1119"/>
                  </a:lnTo>
                  <a:cubicBezTo>
                    <a:pt x="9573" y="1310"/>
                    <a:pt x="9740" y="1476"/>
                    <a:pt x="9930" y="1476"/>
                  </a:cubicBezTo>
                  <a:lnTo>
                    <a:pt x="10311" y="1476"/>
                  </a:lnTo>
                  <a:cubicBezTo>
                    <a:pt x="10502" y="1476"/>
                    <a:pt x="10669" y="1310"/>
                    <a:pt x="10669" y="1119"/>
                  </a:cubicBezTo>
                  <a:lnTo>
                    <a:pt x="10669" y="1107"/>
                  </a:lnTo>
                  <a:close/>
                  <a:moveTo>
                    <a:pt x="1465" y="0"/>
                  </a:moveTo>
                  <a:cubicBezTo>
                    <a:pt x="1275" y="0"/>
                    <a:pt x="1108" y="167"/>
                    <a:pt x="1108" y="357"/>
                  </a:cubicBezTo>
                  <a:lnTo>
                    <a:pt x="1108" y="726"/>
                  </a:lnTo>
                  <a:lnTo>
                    <a:pt x="739" y="726"/>
                  </a:lnTo>
                  <a:cubicBezTo>
                    <a:pt x="334" y="726"/>
                    <a:pt x="1" y="1060"/>
                    <a:pt x="1" y="1464"/>
                  </a:cubicBezTo>
                  <a:lnTo>
                    <a:pt x="1" y="8799"/>
                  </a:lnTo>
                  <a:cubicBezTo>
                    <a:pt x="1" y="9204"/>
                    <a:pt x="334" y="9525"/>
                    <a:pt x="739" y="9525"/>
                  </a:cubicBezTo>
                  <a:lnTo>
                    <a:pt x="11014" y="9525"/>
                  </a:lnTo>
                  <a:cubicBezTo>
                    <a:pt x="11419" y="9525"/>
                    <a:pt x="11752" y="9204"/>
                    <a:pt x="11752" y="8799"/>
                  </a:cubicBezTo>
                  <a:lnTo>
                    <a:pt x="11752" y="1464"/>
                  </a:lnTo>
                  <a:cubicBezTo>
                    <a:pt x="11752" y="1060"/>
                    <a:pt x="11419" y="726"/>
                    <a:pt x="11026" y="726"/>
                  </a:cubicBezTo>
                  <a:lnTo>
                    <a:pt x="10645" y="726"/>
                  </a:lnTo>
                  <a:lnTo>
                    <a:pt x="10645" y="357"/>
                  </a:lnTo>
                  <a:cubicBezTo>
                    <a:pt x="10645" y="167"/>
                    <a:pt x="10490" y="0"/>
                    <a:pt x="10288" y="0"/>
                  </a:cubicBezTo>
                  <a:lnTo>
                    <a:pt x="9918" y="0"/>
                  </a:lnTo>
                  <a:cubicBezTo>
                    <a:pt x="9728" y="0"/>
                    <a:pt x="9561" y="167"/>
                    <a:pt x="9561" y="357"/>
                  </a:cubicBezTo>
                  <a:lnTo>
                    <a:pt x="9561" y="726"/>
                  </a:lnTo>
                  <a:lnTo>
                    <a:pt x="2191" y="726"/>
                  </a:lnTo>
                  <a:lnTo>
                    <a:pt x="2191" y="357"/>
                  </a:lnTo>
                  <a:cubicBezTo>
                    <a:pt x="2191" y="167"/>
                    <a:pt x="2025" y="0"/>
                    <a:pt x="18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81"/>
            <p:cNvSpPr/>
            <p:nvPr/>
          </p:nvSpPr>
          <p:spPr>
            <a:xfrm>
              <a:off x="5244432" y="2849268"/>
              <a:ext cx="326314" cy="11368"/>
            </a:xfrm>
            <a:custGeom>
              <a:rect b="b" l="l" r="r" t="t"/>
              <a:pathLst>
                <a:path extrusionOk="0" h="358" w="10276"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10097" y="358"/>
                  </a:lnTo>
                  <a:cubicBezTo>
                    <a:pt x="10180" y="358"/>
                    <a:pt x="10276" y="274"/>
                    <a:pt x="10276" y="179"/>
                  </a:cubicBezTo>
                  <a:cubicBezTo>
                    <a:pt x="10276" y="72"/>
                    <a:pt x="10180" y="1"/>
                    <a:pt x="100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81"/>
            <p:cNvSpPr/>
            <p:nvPr/>
          </p:nvSpPr>
          <p:spPr>
            <a:xfrm>
              <a:off x="5261834" y="2896139"/>
              <a:ext cx="46521" cy="11400"/>
            </a:xfrm>
            <a:custGeom>
              <a:rect b="b" l="l" r="r" t="t"/>
              <a:pathLst>
                <a:path extrusionOk="0" h="359" w="1465">
                  <a:moveTo>
                    <a:pt x="179" y="1"/>
                  </a:moveTo>
                  <a:cubicBezTo>
                    <a:pt x="96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75"/>
                    <a:pt x="1465" y="180"/>
                  </a:cubicBezTo>
                  <a:cubicBezTo>
                    <a:pt x="1465" y="72"/>
                    <a:pt x="1370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81"/>
            <p:cNvSpPr/>
            <p:nvPr/>
          </p:nvSpPr>
          <p:spPr>
            <a:xfrm>
              <a:off x="5343507" y="2896139"/>
              <a:ext cx="46521" cy="11400"/>
            </a:xfrm>
            <a:custGeom>
              <a:rect b="b" l="l" r="r" t="t"/>
              <a:pathLst>
                <a:path extrusionOk="0" h="359" w="1465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286" y="358"/>
                  </a:lnTo>
                  <a:cubicBezTo>
                    <a:pt x="1369" y="358"/>
                    <a:pt x="1465" y="275"/>
                    <a:pt x="1465" y="180"/>
                  </a:cubicBezTo>
                  <a:cubicBezTo>
                    <a:pt x="1465" y="72"/>
                    <a:pt x="1381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81"/>
            <p:cNvSpPr/>
            <p:nvPr/>
          </p:nvSpPr>
          <p:spPr>
            <a:xfrm>
              <a:off x="5506823" y="2896139"/>
              <a:ext cx="46172" cy="11400"/>
            </a:xfrm>
            <a:custGeom>
              <a:rect b="b" l="l" r="r" t="t"/>
              <a:pathLst>
                <a:path extrusionOk="0" h="359" w="1454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275" y="358"/>
                  </a:lnTo>
                  <a:cubicBezTo>
                    <a:pt x="1370" y="358"/>
                    <a:pt x="1453" y="275"/>
                    <a:pt x="1453" y="180"/>
                  </a:cubicBezTo>
                  <a:cubicBezTo>
                    <a:pt x="1453" y="72"/>
                    <a:pt x="1370" y="1"/>
                    <a:pt x="12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81"/>
            <p:cNvSpPr/>
            <p:nvPr/>
          </p:nvSpPr>
          <p:spPr>
            <a:xfrm>
              <a:off x="5261834" y="2942660"/>
              <a:ext cx="46521" cy="11368"/>
            </a:xfrm>
            <a:custGeom>
              <a:rect b="b" l="l" r="r" t="t"/>
              <a:pathLst>
                <a:path extrusionOk="0" h="358" w="1465">
                  <a:moveTo>
                    <a:pt x="179" y="0"/>
                  </a:moveTo>
                  <a:cubicBezTo>
                    <a:pt x="96" y="0"/>
                    <a:pt x="0" y="84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86"/>
                    <a:pt x="1465" y="179"/>
                  </a:cubicBezTo>
                  <a:cubicBezTo>
                    <a:pt x="1465" y="84"/>
                    <a:pt x="1370" y="0"/>
                    <a:pt x="1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81"/>
            <p:cNvSpPr/>
            <p:nvPr/>
          </p:nvSpPr>
          <p:spPr>
            <a:xfrm>
              <a:off x="5424768" y="2942660"/>
              <a:ext cx="46553" cy="11368"/>
            </a:xfrm>
            <a:custGeom>
              <a:rect b="b" l="l" r="r" t="t"/>
              <a:pathLst>
                <a:path extrusionOk="0" h="358" w="1466">
                  <a:moveTo>
                    <a:pt x="180" y="0"/>
                  </a:moveTo>
                  <a:cubicBezTo>
                    <a:pt x="96" y="0"/>
                    <a:pt x="1" y="84"/>
                    <a:pt x="1" y="179"/>
                  </a:cubicBezTo>
                  <a:cubicBezTo>
                    <a:pt x="1" y="286"/>
                    <a:pt x="84" y="358"/>
                    <a:pt x="180" y="358"/>
                  </a:cubicBezTo>
                  <a:lnTo>
                    <a:pt x="1287" y="358"/>
                  </a:lnTo>
                  <a:cubicBezTo>
                    <a:pt x="1370" y="358"/>
                    <a:pt x="1465" y="286"/>
                    <a:pt x="1465" y="179"/>
                  </a:cubicBezTo>
                  <a:cubicBezTo>
                    <a:pt x="1465" y="84"/>
                    <a:pt x="1394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81"/>
            <p:cNvSpPr/>
            <p:nvPr/>
          </p:nvSpPr>
          <p:spPr>
            <a:xfrm>
              <a:off x="5261834" y="2989149"/>
              <a:ext cx="46521" cy="11400"/>
            </a:xfrm>
            <a:custGeom>
              <a:rect b="b" l="l" r="r" t="t"/>
              <a:pathLst>
                <a:path extrusionOk="0" h="359" w="1465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87"/>
                    <a:pt x="72" y="358"/>
                    <a:pt x="179" y="358"/>
                  </a:cubicBezTo>
                  <a:lnTo>
                    <a:pt x="1286" y="358"/>
                  </a:lnTo>
                  <a:cubicBezTo>
                    <a:pt x="1370" y="358"/>
                    <a:pt x="1465" y="287"/>
                    <a:pt x="1465" y="179"/>
                  </a:cubicBezTo>
                  <a:cubicBezTo>
                    <a:pt x="1465" y="72"/>
                    <a:pt x="1370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81"/>
            <p:cNvSpPr/>
            <p:nvPr/>
          </p:nvSpPr>
          <p:spPr>
            <a:xfrm>
              <a:off x="5343507" y="2989149"/>
              <a:ext cx="46521" cy="11400"/>
            </a:xfrm>
            <a:custGeom>
              <a:rect b="b" l="l" r="r" t="t"/>
              <a:pathLst>
                <a:path extrusionOk="0" h="359" w="1465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83" y="358"/>
                    <a:pt x="179" y="358"/>
                  </a:cubicBezTo>
                  <a:lnTo>
                    <a:pt x="1286" y="358"/>
                  </a:lnTo>
                  <a:cubicBezTo>
                    <a:pt x="1369" y="358"/>
                    <a:pt x="1465" y="287"/>
                    <a:pt x="1465" y="179"/>
                  </a:cubicBezTo>
                  <a:cubicBezTo>
                    <a:pt x="1465" y="72"/>
                    <a:pt x="1381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81"/>
            <p:cNvSpPr/>
            <p:nvPr/>
          </p:nvSpPr>
          <p:spPr>
            <a:xfrm>
              <a:off x="5506823" y="2989149"/>
              <a:ext cx="46172" cy="11400"/>
            </a:xfrm>
            <a:custGeom>
              <a:rect b="b" l="l" r="r" t="t"/>
              <a:pathLst>
                <a:path extrusionOk="0" h="359" w="1454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1275" y="358"/>
                  </a:lnTo>
                  <a:cubicBezTo>
                    <a:pt x="1370" y="358"/>
                    <a:pt x="1453" y="287"/>
                    <a:pt x="1453" y="179"/>
                  </a:cubicBezTo>
                  <a:cubicBezTo>
                    <a:pt x="1453" y="72"/>
                    <a:pt x="1370" y="1"/>
                    <a:pt x="12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81"/>
            <p:cNvSpPr/>
            <p:nvPr/>
          </p:nvSpPr>
          <p:spPr>
            <a:xfrm>
              <a:off x="5343507" y="3036051"/>
              <a:ext cx="46521" cy="10987"/>
            </a:xfrm>
            <a:custGeom>
              <a:rect b="b" l="l" r="r" t="t"/>
              <a:pathLst>
                <a:path extrusionOk="0" h="346" w="1465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74"/>
                    <a:pt x="83" y="346"/>
                    <a:pt x="179" y="346"/>
                  </a:cubicBezTo>
                  <a:lnTo>
                    <a:pt x="1286" y="346"/>
                  </a:lnTo>
                  <a:cubicBezTo>
                    <a:pt x="1369" y="346"/>
                    <a:pt x="1465" y="274"/>
                    <a:pt x="1465" y="179"/>
                  </a:cubicBezTo>
                  <a:cubicBezTo>
                    <a:pt x="1465" y="72"/>
                    <a:pt x="1381" y="0"/>
                    <a:pt x="1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81"/>
            <p:cNvSpPr/>
            <p:nvPr/>
          </p:nvSpPr>
          <p:spPr>
            <a:xfrm>
              <a:off x="5424768" y="3036051"/>
              <a:ext cx="46553" cy="10987"/>
            </a:xfrm>
            <a:custGeom>
              <a:rect b="b" l="l" r="r" t="t"/>
              <a:pathLst>
                <a:path extrusionOk="0" h="346" w="1466">
                  <a:moveTo>
                    <a:pt x="180" y="0"/>
                  </a:moveTo>
                  <a:cubicBezTo>
                    <a:pt x="96" y="0"/>
                    <a:pt x="1" y="72"/>
                    <a:pt x="1" y="179"/>
                  </a:cubicBezTo>
                  <a:cubicBezTo>
                    <a:pt x="1" y="274"/>
                    <a:pt x="84" y="346"/>
                    <a:pt x="180" y="346"/>
                  </a:cubicBezTo>
                  <a:lnTo>
                    <a:pt x="1287" y="346"/>
                  </a:lnTo>
                  <a:cubicBezTo>
                    <a:pt x="1370" y="346"/>
                    <a:pt x="1465" y="274"/>
                    <a:pt x="1465" y="179"/>
                  </a:cubicBezTo>
                  <a:cubicBezTo>
                    <a:pt x="1465" y="72"/>
                    <a:pt x="1394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81"/>
            <p:cNvSpPr/>
            <p:nvPr/>
          </p:nvSpPr>
          <p:spPr>
            <a:xfrm>
              <a:off x="5506823" y="3036051"/>
              <a:ext cx="46172" cy="10987"/>
            </a:xfrm>
            <a:custGeom>
              <a:rect b="b" l="l" r="r" t="t"/>
              <a:pathLst>
                <a:path extrusionOk="0" h="346" w="1454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74"/>
                    <a:pt x="72" y="346"/>
                    <a:pt x="179" y="346"/>
                  </a:cubicBezTo>
                  <a:lnTo>
                    <a:pt x="1275" y="346"/>
                  </a:lnTo>
                  <a:cubicBezTo>
                    <a:pt x="1370" y="346"/>
                    <a:pt x="1453" y="274"/>
                    <a:pt x="1453" y="179"/>
                  </a:cubicBezTo>
                  <a:cubicBezTo>
                    <a:pt x="1453" y="72"/>
                    <a:pt x="1370" y="0"/>
                    <a:pt x="1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81"/>
            <p:cNvSpPr/>
            <p:nvPr/>
          </p:nvSpPr>
          <p:spPr>
            <a:xfrm>
              <a:off x="5343126" y="2930752"/>
              <a:ext cx="46902" cy="33851"/>
            </a:xfrm>
            <a:custGeom>
              <a:rect b="b" l="l" r="r" t="t"/>
              <a:pathLst>
                <a:path extrusionOk="0" h="1066" w="1477">
                  <a:moveTo>
                    <a:pt x="1293" y="0"/>
                  </a:moveTo>
                  <a:cubicBezTo>
                    <a:pt x="1250" y="0"/>
                    <a:pt x="1209" y="18"/>
                    <a:pt x="1179" y="54"/>
                  </a:cubicBezTo>
                  <a:lnTo>
                    <a:pt x="572" y="661"/>
                  </a:lnTo>
                  <a:lnTo>
                    <a:pt x="322" y="411"/>
                  </a:lnTo>
                  <a:cubicBezTo>
                    <a:pt x="280" y="375"/>
                    <a:pt x="235" y="358"/>
                    <a:pt x="194" y="358"/>
                  </a:cubicBezTo>
                  <a:cubicBezTo>
                    <a:pt x="152" y="358"/>
                    <a:pt x="113" y="375"/>
                    <a:pt x="84" y="411"/>
                  </a:cubicBezTo>
                  <a:cubicBezTo>
                    <a:pt x="0" y="483"/>
                    <a:pt x="0" y="590"/>
                    <a:pt x="84" y="649"/>
                  </a:cubicBezTo>
                  <a:lnTo>
                    <a:pt x="453" y="1018"/>
                  </a:lnTo>
                  <a:cubicBezTo>
                    <a:pt x="476" y="1054"/>
                    <a:pt x="524" y="1066"/>
                    <a:pt x="572" y="1066"/>
                  </a:cubicBezTo>
                  <a:cubicBezTo>
                    <a:pt x="619" y="1066"/>
                    <a:pt x="655" y="1054"/>
                    <a:pt x="691" y="1018"/>
                  </a:cubicBezTo>
                  <a:lnTo>
                    <a:pt x="1417" y="292"/>
                  </a:lnTo>
                  <a:cubicBezTo>
                    <a:pt x="1477" y="233"/>
                    <a:pt x="1477" y="125"/>
                    <a:pt x="1417" y="54"/>
                  </a:cubicBezTo>
                  <a:cubicBezTo>
                    <a:pt x="1381" y="18"/>
                    <a:pt x="1337" y="0"/>
                    <a:pt x="1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81"/>
            <p:cNvSpPr/>
            <p:nvPr/>
          </p:nvSpPr>
          <p:spPr>
            <a:xfrm>
              <a:off x="5506442" y="2930752"/>
              <a:ext cx="47283" cy="33851"/>
            </a:xfrm>
            <a:custGeom>
              <a:rect b="b" l="l" r="r" t="t"/>
              <a:pathLst>
                <a:path extrusionOk="0" h="1066" w="1489">
                  <a:moveTo>
                    <a:pt x="1282" y="0"/>
                  </a:moveTo>
                  <a:cubicBezTo>
                    <a:pt x="1239" y="0"/>
                    <a:pt x="1197" y="18"/>
                    <a:pt x="1167" y="54"/>
                  </a:cubicBezTo>
                  <a:lnTo>
                    <a:pt x="560" y="661"/>
                  </a:lnTo>
                  <a:lnTo>
                    <a:pt x="310" y="411"/>
                  </a:lnTo>
                  <a:cubicBezTo>
                    <a:pt x="275" y="375"/>
                    <a:pt x="230" y="358"/>
                    <a:pt x="187" y="358"/>
                  </a:cubicBezTo>
                  <a:cubicBezTo>
                    <a:pt x="144" y="358"/>
                    <a:pt x="102" y="375"/>
                    <a:pt x="72" y="411"/>
                  </a:cubicBezTo>
                  <a:cubicBezTo>
                    <a:pt x="1" y="483"/>
                    <a:pt x="1" y="590"/>
                    <a:pt x="72" y="649"/>
                  </a:cubicBezTo>
                  <a:lnTo>
                    <a:pt x="441" y="1018"/>
                  </a:lnTo>
                  <a:cubicBezTo>
                    <a:pt x="477" y="1054"/>
                    <a:pt x="513" y="1066"/>
                    <a:pt x="560" y="1066"/>
                  </a:cubicBezTo>
                  <a:cubicBezTo>
                    <a:pt x="608" y="1066"/>
                    <a:pt x="656" y="1054"/>
                    <a:pt x="679" y="1018"/>
                  </a:cubicBezTo>
                  <a:lnTo>
                    <a:pt x="1406" y="292"/>
                  </a:lnTo>
                  <a:cubicBezTo>
                    <a:pt x="1489" y="233"/>
                    <a:pt x="1489" y="125"/>
                    <a:pt x="1406" y="54"/>
                  </a:cubicBezTo>
                  <a:cubicBezTo>
                    <a:pt x="1370" y="18"/>
                    <a:pt x="1325" y="0"/>
                    <a:pt x="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81"/>
            <p:cNvSpPr/>
            <p:nvPr/>
          </p:nvSpPr>
          <p:spPr>
            <a:xfrm>
              <a:off x="5424419" y="2977336"/>
              <a:ext cx="47283" cy="34168"/>
            </a:xfrm>
            <a:custGeom>
              <a:rect b="b" l="l" r="r" t="t"/>
              <a:pathLst>
                <a:path extrusionOk="0" h="1076" w="1489">
                  <a:moveTo>
                    <a:pt x="1293" y="1"/>
                  </a:moveTo>
                  <a:cubicBezTo>
                    <a:pt x="1250" y="1"/>
                    <a:pt x="1208" y="22"/>
                    <a:pt x="1179" y="63"/>
                  </a:cubicBezTo>
                  <a:lnTo>
                    <a:pt x="572" y="671"/>
                  </a:lnTo>
                  <a:lnTo>
                    <a:pt x="321" y="421"/>
                  </a:lnTo>
                  <a:cubicBezTo>
                    <a:pt x="280" y="379"/>
                    <a:pt x="235" y="358"/>
                    <a:pt x="193" y="358"/>
                  </a:cubicBezTo>
                  <a:cubicBezTo>
                    <a:pt x="152" y="358"/>
                    <a:pt x="113" y="379"/>
                    <a:pt x="83" y="421"/>
                  </a:cubicBezTo>
                  <a:cubicBezTo>
                    <a:pt x="0" y="492"/>
                    <a:pt x="0" y="599"/>
                    <a:pt x="83" y="659"/>
                  </a:cubicBezTo>
                  <a:lnTo>
                    <a:pt x="452" y="1028"/>
                  </a:lnTo>
                  <a:cubicBezTo>
                    <a:pt x="476" y="1052"/>
                    <a:pt x="524" y="1075"/>
                    <a:pt x="572" y="1075"/>
                  </a:cubicBezTo>
                  <a:cubicBezTo>
                    <a:pt x="619" y="1075"/>
                    <a:pt x="655" y="1052"/>
                    <a:pt x="691" y="1028"/>
                  </a:cubicBezTo>
                  <a:lnTo>
                    <a:pt x="1417" y="301"/>
                  </a:lnTo>
                  <a:cubicBezTo>
                    <a:pt x="1488" y="242"/>
                    <a:pt x="1488" y="123"/>
                    <a:pt x="1417" y="63"/>
                  </a:cubicBezTo>
                  <a:cubicBezTo>
                    <a:pt x="1381" y="22"/>
                    <a:pt x="1336" y="1"/>
                    <a:pt x="12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81"/>
            <p:cNvSpPr/>
            <p:nvPr/>
          </p:nvSpPr>
          <p:spPr>
            <a:xfrm>
              <a:off x="5261453" y="3024143"/>
              <a:ext cx="47283" cy="33851"/>
            </a:xfrm>
            <a:custGeom>
              <a:rect b="b" l="l" r="r" t="t"/>
              <a:pathLst>
                <a:path extrusionOk="0" h="1066" w="1489">
                  <a:moveTo>
                    <a:pt x="1289" y="0"/>
                  </a:moveTo>
                  <a:cubicBezTo>
                    <a:pt x="1248" y="0"/>
                    <a:pt x="1209" y="18"/>
                    <a:pt x="1179" y="54"/>
                  </a:cubicBezTo>
                  <a:lnTo>
                    <a:pt x="572" y="673"/>
                  </a:lnTo>
                  <a:lnTo>
                    <a:pt x="310" y="411"/>
                  </a:lnTo>
                  <a:cubicBezTo>
                    <a:pt x="274" y="375"/>
                    <a:pt x="230" y="357"/>
                    <a:pt x="186" y="357"/>
                  </a:cubicBezTo>
                  <a:cubicBezTo>
                    <a:pt x="143" y="357"/>
                    <a:pt x="102" y="375"/>
                    <a:pt x="72" y="411"/>
                  </a:cubicBezTo>
                  <a:cubicBezTo>
                    <a:pt x="0" y="494"/>
                    <a:pt x="0" y="590"/>
                    <a:pt x="72" y="649"/>
                  </a:cubicBezTo>
                  <a:lnTo>
                    <a:pt x="453" y="1030"/>
                  </a:lnTo>
                  <a:cubicBezTo>
                    <a:pt x="477" y="1054"/>
                    <a:pt x="524" y="1066"/>
                    <a:pt x="572" y="1066"/>
                  </a:cubicBezTo>
                  <a:cubicBezTo>
                    <a:pt x="608" y="1066"/>
                    <a:pt x="655" y="1054"/>
                    <a:pt x="691" y="1030"/>
                  </a:cubicBezTo>
                  <a:lnTo>
                    <a:pt x="1417" y="292"/>
                  </a:lnTo>
                  <a:cubicBezTo>
                    <a:pt x="1489" y="220"/>
                    <a:pt x="1489" y="113"/>
                    <a:pt x="1417" y="54"/>
                  </a:cubicBezTo>
                  <a:cubicBezTo>
                    <a:pt x="1376" y="18"/>
                    <a:pt x="1331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81"/>
            <p:cNvSpPr/>
            <p:nvPr/>
          </p:nvSpPr>
          <p:spPr>
            <a:xfrm>
              <a:off x="5424419" y="2884231"/>
              <a:ext cx="47283" cy="33883"/>
            </a:xfrm>
            <a:custGeom>
              <a:rect b="b" l="l" r="r" t="t"/>
              <a:pathLst>
                <a:path extrusionOk="0" h="1067" w="1489">
                  <a:moveTo>
                    <a:pt x="1293" y="1"/>
                  </a:moveTo>
                  <a:cubicBezTo>
                    <a:pt x="1250" y="1"/>
                    <a:pt x="1208" y="19"/>
                    <a:pt x="1179" y="54"/>
                  </a:cubicBezTo>
                  <a:lnTo>
                    <a:pt x="572" y="674"/>
                  </a:lnTo>
                  <a:lnTo>
                    <a:pt x="321" y="412"/>
                  </a:lnTo>
                  <a:cubicBezTo>
                    <a:pt x="280" y="376"/>
                    <a:pt x="235" y="358"/>
                    <a:pt x="193" y="358"/>
                  </a:cubicBezTo>
                  <a:cubicBezTo>
                    <a:pt x="152" y="358"/>
                    <a:pt x="113" y="376"/>
                    <a:pt x="83" y="412"/>
                  </a:cubicBezTo>
                  <a:cubicBezTo>
                    <a:pt x="0" y="495"/>
                    <a:pt x="0" y="590"/>
                    <a:pt x="83" y="650"/>
                  </a:cubicBezTo>
                  <a:lnTo>
                    <a:pt x="452" y="1031"/>
                  </a:lnTo>
                  <a:cubicBezTo>
                    <a:pt x="476" y="1055"/>
                    <a:pt x="524" y="1067"/>
                    <a:pt x="572" y="1067"/>
                  </a:cubicBezTo>
                  <a:cubicBezTo>
                    <a:pt x="619" y="1067"/>
                    <a:pt x="655" y="1055"/>
                    <a:pt x="691" y="1031"/>
                  </a:cubicBezTo>
                  <a:lnTo>
                    <a:pt x="1417" y="293"/>
                  </a:lnTo>
                  <a:cubicBezTo>
                    <a:pt x="1488" y="221"/>
                    <a:pt x="1488" y="114"/>
                    <a:pt x="1417" y="54"/>
                  </a:cubicBezTo>
                  <a:cubicBezTo>
                    <a:pt x="1381" y="19"/>
                    <a:pt x="1336" y="1"/>
                    <a:pt x="12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7" name="Google Shape;967;p81"/>
          <p:cNvGrpSpPr/>
          <p:nvPr/>
        </p:nvGrpSpPr>
        <p:grpSpPr>
          <a:xfrm>
            <a:off x="684324" y="3320906"/>
            <a:ext cx="221902" cy="380795"/>
            <a:chOff x="916127" y="3807056"/>
            <a:chExt cx="221902" cy="380795"/>
          </a:xfrm>
        </p:grpSpPr>
        <p:sp>
          <p:nvSpPr>
            <p:cNvPr id="968" name="Google Shape;968;p81"/>
            <p:cNvSpPr/>
            <p:nvPr/>
          </p:nvSpPr>
          <p:spPr>
            <a:xfrm>
              <a:off x="916127" y="3807056"/>
              <a:ext cx="221902" cy="380795"/>
            </a:xfrm>
            <a:custGeom>
              <a:rect b="b" l="l" r="r" t="t"/>
              <a:pathLst>
                <a:path extrusionOk="0" h="11954" w="6966">
                  <a:moveTo>
                    <a:pt x="4120" y="6429"/>
                  </a:moveTo>
                  <a:lnTo>
                    <a:pt x="4120" y="7799"/>
                  </a:lnTo>
                  <a:lnTo>
                    <a:pt x="2810" y="7799"/>
                  </a:lnTo>
                  <a:lnTo>
                    <a:pt x="2810" y="6429"/>
                  </a:lnTo>
                  <a:cubicBezTo>
                    <a:pt x="3024" y="6489"/>
                    <a:pt x="3245" y="6519"/>
                    <a:pt x="3465" y="6519"/>
                  </a:cubicBezTo>
                  <a:cubicBezTo>
                    <a:pt x="3685" y="6519"/>
                    <a:pt x="3905" y="6489"/>
                    <a:pt x="4120" y="6429"/>
                  </a:cubicBezTo>
                  <a:close/>
                  <a:moveTo>
                    <a:pt x="4882" y="8144"/>
                  </a:moveTo>
                  <a:lnTo>
                    <a:pt x="4882" y="8680"/>
                  </a:lnTo>
                  <a:lnTo>
                    <a:pt x="2060" y="8680"/>
                  </a:lnTo>
                  <a:lnTo>
                    <a:pt x="2060" y="8144"/>
                  </a:lnTo>
                  <a:close/>
                  <a:moveTo>
                    <a:pt x="5596" y="9037"/>
                  </a:moveTo>
                  <a:lnTo>
                    <a:pt x="5596" y="9335"/>
                  </a:lnTo>
                  <a:lnTo>
                    <a:pt x="1346" y="9335"/>
                  </a:lnTo>
                  <a:lnTo>
                    <a:pt x="1346" y="9037"/>
                  </a:lnTo>
                  <a:lnTo>
                    <a:pt x="2060" y="9037"/>
                  </a:lnTo>
                  <a:lnTo>
                    <a:pt x="2060" y="9049"/>
                  </a:lnTo>
                  <a:lnTo>
                    <a:pt x="4882" y="9049"/>
                  </a:lnTo>
                  <a:lnTo>
                    <a:pt x="4882" y="9037"/>
                  </a:lnTo>
                  <a:close/>
                  <a:moveTo>
                    <a:pt x="6227" y="9692"/>
                  </a:moveTo>
                  <a:cubicBezTo>
                    <a:pt x="6441" y="9692"/>
                    <a:pt x="6608" y="9858"/>
                    <a:pt x="6608" y="10061"/>
                  </a:cubicBezTo>
                  <a:lnTo>
                    <a:pt x="6608" y="11251"/>
                  </a:lnTo>
                  <a:cubicBezTo>
                    <a:pt x="6608" y="11466"/>
                    <a:pt x="6441" y="11620"/>
                    <a:pt x="6227" y="11620"/>
                  </a:cubicBezTo>
                  <a:lnTo>
                    <a:pt x="715" y="11620"/>
                  </a:lnTo>
                  <a:cubicBezTo>
                    <a:pt x="500" y="11620"/>
                    <a:pt x="334" y="11466"/>
                    <a:pt x="334" y="11251"/>
                  </a:cubicBezTo>
                  <a:lnTo>
                    <a:pt x="334" y="10061"/>
                  </a:lnTo>
                  <a:cubicBezTo>
                    <a:pt x="334" y="9858"/>
                    <a:pt x="500" y="9692"/>
                    <a:pt x="715" y="9692"/>
                  </a:cubicBezTo>
                  <a:close/>
                  <a:moveTo>
                    <a:pt x="655" y="0"/>
                  </a:moveTo>
                  <a:cubicBezTo>
                    <a:pt x="298" y="0"/>
                    <a:pt x="0" y="298"/>
                    <a:pt x="0" y="655"/>
                  </a:cubicBezTo>
                  <a:lnTo>
                    <a:pt x="0" y="964"/>
                  </a:lnTo>
                  <a:cubicBezTo>
                    <a:pt x="0" y="1322"/>
                    <a:pt x="298" y="1619"/>
                    <a:pt x="655" y="1619"/>
                  </a:cubicBezTo>
                  <a:lnTo>
                    <a:pt x="1012" y="1619"/>
                  </a:lnTo>
                  <a:lnTo>
                    <a:pt x="1012" y="4048"/>
                  </a:lnTo>
                  <a:cubicBezTo>
                    <a:pt x="1012" y="5060"/>
                    <a:pt x="1619" y="5929"/>
                    <a:pt x="2477" y="6310"/>
                  </a:cubicBezTo>
                  <a:lnTo>
                    <a:pt x="2477" y="7799"/>
                  </a:lnTo>
                  <a:lnTo>
                    <a:pt x="1905" y="7799"/>
                  </a:lnTo>
                  <a:cubicBezTo>
                    <a:pt x="1798" y="7799"/>
                    <a:pt x="1727" y="7870"/>
                    <a:pt x="1727" y="7977"/>
                  </a:cubicBezTo>
                  <a:lnTo>
                    <a:pt x="1727" y="8680"/>
                  </a:lnTo>
                  <a:lnTo>
                    <a:pt x="1191" y="8680"/>
                  </a:lnTo>
                  <a:cubicBezTo>
                    <a:pt x="1084" y="8680"/>
                    <a:pt x="1012" y="8751"/>
                    <a:pt x="1012" y="8858"/>
                  </a:cubicBezTo>
                  <a:lnTo>
                    <a:pt x="1012" y="9335"/>
                  </a:lnTo>
                  <a:lnTo>
                    <a:pt x="726" y="9335"/>
                  </a:lnTo>
                  <a:cubicBezTo>
                    <a:pt x="322" y="9335"/>
                    <a:pt x="12" y="9656"/>
                    <a:pt x="12" y="10049"/>
                  </a:cubicBezTo>
                  <a:lnTo>
                    <a:pt x="12" y="11240"/>
                  </a:lnTo>
                  <a:cubicBezTo>
                    <a:pt x="12" y="11644"/>
                    <a:pt x="334" y="11954"/>
                    <a:pt x="726" y="11954"/>
                  </a:cubicBezTo>
                  <a:lnTo>
                    <a:pt x="6251" y="11954"/>
                  </a:lnTo>
                  <a:cubicBezTo>
                    <a:pt x="6644" y="11954"/>
                    <a:pt x="6965" y="11620"/>
                    <a:pt x="6965" y="11240"/>
                  </a:cubicBezTo>
                  <a:lnTo>
                    <a:pt x="6965" y="10049"/>
                  </a:lnTo>
                  <a:cubicBezTo>
                    <a:pt x="6965" y="9644"/>
                    <a:pt x="6632" y="9335"/>
                    <a:pt x="6251" y="9335"/>
                  </a:cubicBezTo>
                  <a:lnTo>
                    <a:pt x="5953" y="9335"/>
                  </a:lnTo>
                  <a:lnTo>
                    <a:pt x="5953" y="8858"/>
                  </a:lnTo>
                  <a:cubicBezTo>
                    <a:pt x="5953" y="8751"/>
                    <a:pt x="5870" y="8680"/>
                    <a:pt x="5775" y="8680"/>
                  </a:cubicBezTo>
                  <a:lnTo>
                    <a:pt x="5239" y="8680"/>
                  </a:lnTo>
                  <a:lnTo>
                    <a:pt x="5239" y="7977"/>
                  </a:lnTo>
                  <a:cubicBezTo>
                    <a:pt x="5239" y="7870"/>
                    <a:pt x="5156" y="7799"/>
                    <a:pt x="5060" y="7799"/>
                  </a:cubicBezTo>
                  <a:lnTo>
                    <a:pt x="4477" y="7799"/>
                  </a:lnTo>
                  <a:lnTo>
                    <a:pt x="4477" y="6310"/>
                  </a:lnTo>
                  <a:cubicBezTo>
                    <a:pt x="4786" y="6179"/>
                    <a:pt x="5072" y="5965"/>
                    <a:pt x="5310" y="5703"/>
                  </a:cubicBezTo>
                  <a:cubicBezTo>
                    <a:pt x="5370" y="5632"/>
                    <a:pt x="5370" y="5525"/>
                    <a:pt x="5298" y="5453"/>
                  </a:cubicBezTo>
                  <a:cubicBezTo>
                    <a:pt x="5259" y="5425"/>
                    <a:pt x="5216" y="5410"/>
                    <a:pt x="5174" y="5410"/>
                  </a:cubicBezTo>
                  <a:cubicBezTo>
                    <a:pt x="5127" y="5410"/>
                    <a:pt x="5080" y="5428"/>
                    <a:pt x="5037" y="5465"/>
                  </a:cubicBezTo>
                  <a:cubicBezTo>
                    <a:pt x="4882" y="5644"/>
                    <a:pt x="4679" y="5786"/>
                    <a:pt x="4477" y="5906"/>
                  </a:cubicBezTo>
                  <a:cubicBezTo>
                    <a:pt x="4158" y="6080"/>
                    <a:pt x="3812" y="6165"/>
                    <a:pt x="3467" y="6165"/>
                  </a:cubicBezTo>
                  <a:cubicBezTo>
                    <a:pt x="3245" y="6165"/>
                    <a:pt x="3024" y="6130"/>
                    <a:pt x="2810" y="6060"/>
                  </a:cubicBezTo>
                  <a:cubicBezTo>
                    <a:pt x="1965" y="5786"/>
                    <a:pt x="1334" y="4989"/>
                    <a:pt x="1334" y="4036"/>
                  </a:cubicBezTo>
                  <a:lnTo>
                    <a:pt x="1334" y="1607"/>
                  </a:lnTo>
                  <a:lnTo>
                    <a:pt x="5572" y="1607"/>
                  </a:lnTo>
                  <a:lnTo>
                    <a:pt x="5572" y="4048"/>
                  </a:lnTo>
                  <a:cubicBezTo>
                    <a:pt x="5596" y="4358"/>
                    <a:pt x="5537" y="4655"/>
                    <a:pt x="5394" y="4929"/>
                  </a:cubicBezTo>
                  <a:cubicBezTo>
                    <a:pt x="5358" y="5013"/>
                    <a:pt x="5394" y="5120"/>
                    <a:pt x="5489" y="5167"/>
                  </a:cubicBezTo>
                  <a:cubicBezTo>
                    <a:pt x="5513" y="5179"/>
                    <a:pt x="5537" y="5179"/>
                    <a:pt x="5560" y="5179"/>
                  </a:cubicBezTo>
                  <a:cubicBezTo>
                    <a:pt x="5620" y="5179"/>
                    <a:pt x="5691" y="5132"/>
                    <a:pt x="5727" y="5072"/>
                  </a:cubicBezTo>
                  <a:cubicBezTo>
                    <a:pt x="5870" y="4751"/>
                    <a:pt x="5953" y="4405"/>
                    <a:pt x="5953" y="4048"/>
                  </a:cubicBezTo>
                  <a:lnTo>
                    <a:pt x="5953" y="1619"/>
                  </a:lnTo>
                  <a:lnTo>
                    <a:pt x="6310" y="1619"/>
                  </a:lnTo>
                  <a:cubicBezTo>
                    <a:pt x="6668" y="1619"/>
                    <a:pt x="6965" y="1322"/>
                    <a:pt x="6965" y="964"/>
                  </a:cubicBezTo>
                  <a:lnTo>
                    <a:pt x="6965" y="655"/>
                  </a:lnTo>
                  <a:cubicBezTo>
                    <a:pt x="6965" y="298"/>
                    <a:pt x="6668" y="0"/>
                    <a:pt x="6310" y="0"/>
                  </a:cubicBezTo>
                  <a:lnTo>
                    <a:pt x="2215" y="0"/>
                  </a:lnTo>
                  <a:cubicBezTo>
                    <a:pt x="2108" y="0"/>
                    <a:pt x="2036" y="71"/>
                    <a:pt x="2036" y="179"/>
                  </a:cubicBezTo>
                  <a:cubicBezTo>
                    <a:pt x="2036" y="286"/>
                    <a:pt x="2108" y="357"/>
                    <a:pt x="2215" y="357"/>
                  </a:cubicBezTo>
                  <a:lnTo>
                    <a:pt x="6310" y="357"/>
                  </a:lnTo>
                  <a:cubicBezTo>
                    <a:pt x="6465" y="357"/>
                    <a:pt x="6608" y="488"/>
                    <a:pt x="6608" y="655"/>
                  </a:cubicBezTo>
                  <a:lnTo>
                    <a:pt x="6608" y="964"/>
                  </a:lnTo>
                  <a:cubicBezTo>
                    <a:pt x="6608" y="1131"/>
                    <a:pt x="6465" y="1262"/>
                    <a:pt x="6310" y="1262"/>
                  </a:cubicBezTo>
                  <a:lnTo>
                    <a:pt x="655" y="1262"/>
                  </a:lnTo>
                  <a:cubicBezTo>
                    <a:pt x="488" y="1262"/>
                    <a:pt x="357" y="1131"/>
                    <a:pt x="357" y="964"/>
                  </a:cubicBezTo>
                  <a:lnTo>
                    <a:pt x="357" y="655"/>
                  </a:lnTo>
                  <a:cubicBezTo>
                    <a:pt x="357" y="488"/>
                    <a:pt x="488" y="357"/>
                    <a:pt x="655" y="357"/>
                  </a:cubicBezTo>
                  <a:lnTo>
                    <a:pt x="1500" y="357"/>
                  </a:lnTo>
                  <a:cubicBezTo>
                    <a:pt x="1608" y="357"/>
                    <a:pt x="1679" y="286"/>
                    <a:pt x="1679" y="179"/>
                  </a:cubicBezTo>
                  <a:cubicBezTo>
                    <a:pt x="1679" y="71"/>
                    <a:pt x="1608" y="0"/>
                    <a:pt x="1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81"/>
            <p:cNvSpPr/>
            <p:nvPr/>
          </p:nvSpPr>
          <p:spPr>
            <a:xfrm>
              <a:off x="969580" y="3869746"/>
              <a:ext cx="110792" cy="102955"/>
            </a:xfrm>
            <a:custGeom>
              <a:rect b="b" l="l" r="r" t="t"/>
              <a:pathLst>
                <a:path extrusionOk="0" h="3232" w="3478">
                  <a:moveTo>
                    <a:pt x="1815" y="1"/>
                  </a:moveTo>
                  <a:cubicBezTo>
                    <a:pt x="1680" y="1"/>
                    <a:pt x="1543" y="72"/>
                    <a:pt x="1477" y="211"/>
                  </a:cubicBezTo>
                  <a:cubicBezTo>
                    <a:pt x="1175" y="806"/>
                    <a:pt x="1156" y="843"/>
                    <a:pt x="1155" y="843"/>
                  </a:cubicBezTo>
                  <a:cubicBezTo>
                    <a:pt x="1155" y="843"/>
                    <a:pt x="1156" y="842"/>
                    <a:pt x="1156" y="842"/>
                  </a:cubicBezTo>
                  <a:lnTo>
                    <a:pt x="1156" y="842"/>
                  </a:lnTo>
                  <a:cubicBezTo>
                    <a:pt x="1052" y="977"/>
                    <a:pt x="1162" y="1139"/>
                    <a:pt x="1292" y="1139"/>
                  </a:cubicBezTo>
                  <a:cubicBezTo>
                    <a:pt x="1356" y="1139"/>
                    <a:pt x="1426" y="1099"/>
                    <a:pt x="1477" y="997"/>
                  </a:cubicBezTo>
                  <a:cubicBezTo>
                    <a:pt x="1762" y="396"/>
                    <a:pt x="1786" y="352"/>
                    <a:pt x="1795" y="352"/>
                  </a:cubicBezTo>
                  <a:cubicBezTo>
                    <a:pt x="1796" y="352"/>
                    <a:pt x="1797" y="354"/>
                    <a:pt x="1799" y="354"/>
                  </a:cubicBezTo>
                  <a:cubicBezTo>
                    <a:pt x="1801" y="354"/>
                    <a:pt x="1801" y="352"/>
                    <a:pt x="1803" y="352"/>
                  </a:cubicBezTo>
                  <a:cubicBezTo>
                    <a:pt x="1812" y="352"/>
                    <a:pt x="1837" y="396"/>
                    <a:pt x="2132" y="997"/>
                  </a:cubicBezTo>
                  <a:cubicBezTo>
                    <a:pt x="2192" y="1104"/>
                    <a:pt x="2287" y="1175"/>
                    <a:pt x="2406" y="1199"/>
                  </a:cubicBezTo>
                  <a:lnTo>
                    <a:pt x="3108" y="1306"/>
                  </a:lnTo>
                  <a:cubicBezTo>
                    <a:pt x="3120" y="1306"/>
                    <a:pt x="3120" y="1318"/>
                    <a:pt x="3120" y="1318"/>
                  </a:cubicBezTo>
                  <a:cubicBezTo>
                    <a:pt x="3120" y="1342"/>
                    <a:pt x="3156" y="1306"/>
                    <a:pt x="2608" y="1830"/>
                  </a:cubicBezTo>
                  <a:cubicBezTo>
                    <a:pt x="2525" y="1902"/>
                    <a:pt x="2489" y="1997"/>
                    <a:pt x="2489" y="2092"/>
                  </a:cubicBezTo>
                  <a:cubicBezTo>
                    <a:pt x="2489" y="2152"/>
                    <a:pt x="2608" y="2842"/>
                    <a:pt x="2608" y="2866"/>
                  </a:cubicBezTo>
                  <a:cubicBezTo>
                    <a:pt x="2608" y="2883"/>
                    <a:pt x="2596" y="2894"/>
                    <a:pt x="2584" y="2894"/>
                  </a:cubicBezTo>
                  <a:cubicBezTo>
                    <a:pt x="2580" y="2894"/>
                    <a:pt x="2576" y="2893"/>
                    <a:pt x="2573" y="2890"/>
                  </a:cubicBezTo>
                  <a:lnTo>
                    <a:pt x="1954" y="2556"/>
                  </a:lnTo>
                  <a:cubicBezTo>
                    <a:pt x="1900" y="2527"/>
                    <a:pt x="1840" y="2512"/>
                    <a:pt x="1781" y="2512"/>
                  </a:cubicBezTo>
                  <a:cubicBezTo>
                    <a:pt x="1721" y="2512"/>
                    <a:pt x="1662" y="2527"/>
                    <a:pt x="1608" y="2556"/>
                  </a:cubicBezTo>
                  <a:cubicBezTo>
                    <a:pt x="996" y="2879"/>
                    <a:pt x="977" y="2890"/>
                    <a:pt x="967" y="2890"/>
                  </a:cubicBezTo>
                  <a:cubicBezTo>
                    <a:pt x="967" y="2890"/>
                    <a:pt x="966" y="2890"/>
                    <a:pt x="965" y="2890"/>
                  </a:cubicBezTo>
                  <a:cubicBezTo>
                    <a:pt x="953" y="2890"/>
                    <a:pt x="953" y="2866"/>
                    <a:pt x="953" y="2854"/>
                  </a:cubicBezTo>
                  <a:cubicBezTo>
                    <a:pt x="1073" y="2116"/>
                    <a:pt x="1073" y="2152"/>
                    <a:pt x="1073" y="2092"/>
                  </a:cubicBezTo>
                  <a:cubicBezTo>
                    <a:pt x="1073" y="1997"/>
                    <a:pt x="1025" y="1902"/>
                    <a:pt x="953" y="1830"/>
                  </a:cubicBezTo>
                  <a:lnTo>
                    <a:pt x="441" y="1342"/>
                  </a:lnTo>
                  <a:cubicBezTo>
                    <a:pt x="430" y="1318"/>
                    <a:pt x="441" y="1306"/>
                    <a:pt x="465" y="1306"/>
                  </a:cubicBezTo>
                  <a:lnTo>
                    <a:pt x="608" y="1294"/>
                  </a:lnTo>
                  <a:cubicBezTo>
                    <a:pt x="703" y="1282"/>
                    <a:pt x="775" y="1187"/>
                    <a:pt x="763" y="1104"/>
                  </a:cubicBezTo>
                  <a:cubicBezTo>
                    <a:pt x="741" y="1016"/>
                    <a:pt x="668" y="948"/>
                    <a:pt x="581" y="948"/>
                  </a:cubicBezTo>
                  <a:cubicBezTo>
                    <a:pt x="574" y="948"/>
                    <a:pt x="568" y="948"/>
                    <a:pt x="561" y="949"/>
                  </a:cubicBezTo>
                  <a:lnTo>
                    <a:pt x="418" y="961"/>
                  </a:lnTo>
                  <a:cubicBezTo>
                    <a:pt x="108" y="1009"/>
                    <a:pt x="1" y="1378"/>
                    <a:pt x="203" y="1592"/>
                  </a:cubicBezTo>
                  <a:cubicBezTo>
                    <a:pt x="739" y="2116"/>
                    <a:pt x="727" y="2080"/>
                    <a:pt x="727" y="2092"/>
                  </a:cubicBezTo>
                  <a:cubicBezTo>
                    <a:pt x="608" y="2842"/>
                    <a:pt x="608" y="2806"/>
                    <a:pt x="608" y="2854"/>
                  </a:cubicBezTo>
                  <a:cubicBezTo>
                    <a:pt x="608" y="3074"/>
                    <a:pt x="785" y="3231"/>
                    <a:pt x="976" y="3231"/>
                  </a:cubicBezTo>
                  <a:cubicBezTo>
                    <a:pt x="1032" y="3231"/>
                    <a:pt x="1089" y="3217"/>
                    <a:pt x="1144" y="3187"/>
                  </a:cubicBezTo>
                  <a:cubicBezTo>
                    <a:pt x="1696" y="2896"/>
                    <a:pt x="1757" y="2851"/>
                    <a:pt x="1777" y="2851"/>
                  </a:cubicBezTo>
                  <a:cubicBezTo>
                    <a:pt x="1781" y="2851"/>
                    <a:pt x="1783" y="2852"/>
                    <a:pt x="1787" y="2854"/>
                  </a:cubicBezTo>
                  <a:cubicBezTo>
                    <a:pt x="2382" y="3152"/>
                    <a:pt x="2442" y="3223"/>
                    <a:pt x="2585" y="3223"/>
                  </a:cubicBezTo>
                  <a:cubicBezTo>
                    <a:pt x="2811" y="3223"/>
                    <a:pt x="2989" y="3021"/>
                    <a:pt x="2966" y="2795"/>
                  </a:cubicBezTo>
                  <a:cubicBezTo>
                    <a:pt x="2847" y="2068"/>
                    <a:pt x="2847" y="2092"/>
                    <a:pt x="2858" y="2080"/>
                  </a:cubicBezTo>
                  <a:lnTo>
                    <a:pt x="3359" y="1592"/>
                  </a:lnTo>
                  <a:cubicBezTo>
                    <a:pt x="3442" y="1521"/>
                    <a:pt x="3478" y="1425"/>
                    <a:pt x="3478" y="1318"/>
                  </a:cubicBezTo>
                  <a:cubicBezTo>
                    <a:pt x="3478" y="1128"/>
                    <a:pt x="3347" y="985"/>
                    <a:pt x="3168" y="949"/>
                  </a:cubicBezTo>
                  <a:lnTo>
                    <a:pt x="2466" y="842"/>
                  </a:lnTo>
                  <a:cubicBezTo>
                    <a:pt x="2465" y="842"/>
                    <a:pt x="2464" y="842"/>
                    <a:pt x="2463" y="842"/>
                  </a:cubicBezTo>
                  <a:cubicBezTo>
                    <a:pt x="2454" y="842"/>
                    <a:pt x="2444" y="821"/>
                    <a:pt x="2144" y="211"/>
                  </a:cubicBezTo>
                  <a:cubicBezTo>
                    <a:pt x="2079" y="70"/>
                    <a:pt x="1947" y="1"/>
                    <a:pt x="1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81"/>
            <p:cNvSpPr/>
            <p:nvPr/>
          </p:nvSpPr>
          <p:spPr>
            <a:xfrm>
              <a:off x="982863" y="4127517"/>
              <a:ext cx="88015" cy="11404"/>
            </a:xfrm>
            <a:custGeom>
              <a:rect b="b" l="l" r="r" t="t"/>
              <a:pathLst>
                <a:path extrusionOk="0" h="358" w="2763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584" y="358"/>
                  </a:lnTo>
                  <a:cubicBezTo>
                    <a:pt x="2691" y="358"/>
                    <a:pt x="2763" y="287"/>
                    <a:pt x="2763" y="179"/>
                  </a:cubicBezTo>
                  <a:cubicBezTo>
                    <a:pt x="2763" y="72"/>
                    <a:pt x="2680" y="1"/>
                    <a:pt x="2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81"/>
            <p:cNvSpPr/>
            <p:nvPr/>
          </p:nvSpPr>
          <p:spPr>
            <a:xfrm>
              <a:off x="982863" y="4152173"/>
              <a:ext cx="88015" cy="11404"/>
            </a:xfrm>
            <a:custGeom>
              <a:rect b="b" l="l" r="r" t="t"/>
              <a:pathLst>
                <a:path extrusionOk="0" h="358" w="2763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584" y="358"/>
                  </a:lnTo>
                  <a:cubicBezTo>
                    <a:pt x="2691" y="358"/>
                    <a:pt x="2763" y="286"/>
                    <a:pt x="2763" y="179"/>
                  </a:cubicBezTo>
                  <a:cubicBezTo>
                    <a:pt x="2751" y="72"/>
                    <a:pt x="2680" y="1"/>
                    <a:pt x="2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82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7" name="Google Shape;977;p82"/>
          <p:cNvSpPr txBox="1"/>
          <p:nvPr>
            <p:ph type="title"/>
          </p:nvPr>
        </p:nvSpPr>
        <p:spPr>
          <a:xfrm>
            <a:off x="969825" y="2079259"/>
            <a:ext cx="7204500" cy="87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978" name="Google Shape;978;p82"/>
          <p:cNvSpPr txBox="1"/>
          <p:nvPr/>
        </p:nvSpPr>
        <p:spPr>
          <a:xfrm>
            <a:off x="3287025" y="3077400"/>
            <a:ext cx="26946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ANY QUESTIONS</a:t>
            </a:r>
            <a:endParaRPr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334" name="Google Shape;334;p29"/>
          <p:cNvSpPr txBox="1"/>
          <p:nvPr>
            <p:ph idx="1" type="subTitle"/>
          </p:nvPr>
        </p:nvSpPr>
        <p:spPr>
          <a:xfrm>
            <a:off x="720025" y="1610942"/>
            <a:ext cx="7704000" cy="10821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highlight>
                  <a:srgbClr val="FAFAFA"/>
                </a:highlight>
              </a:rPr>
              <a:t>Over 1 billion people globally live with disabilities, experience motor impairments, this can severely limit their ability to use traditional computers.</a:t>
            </a:r>
            <a:br>
              <a:rPr lang="en"/>
            </a:br>
            <a:r>
              <a:rPr lang="en"/>
              <a:t>These individuals face significant barriers to digital access, excluding them from education, work, and social opportunities.</a:t>
            </a:r>
            <a:endParaRPr/>
          </a:p>
        </p:txBody>
      </p:sp>
      <p:sp>
        <p:nvSpPr>
          <p:cNvPr id="335" name="Google Shape;335;p29"/>
          <p:cNvSpPr txBox="1"/>
          <p:nvPr>
            <p:ph idx="4" type="subTitle"/>
          </p:nvPr>
        </p:nvSpPr>
        <p:spPr>
          <a:xfrm>
            <a:off x="720025" y="1241274"/>
            <a:ext cx="7704000" cy="393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336" name="Google Shape;336;p29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7" name="Google Shape;337;p29"/>
          <p:cNvSpPr txBox="1"/>
          <p:nvPr/>
        </p:nvSpPr>
        <p:spPr>
          <a:xfrm>
            <a:off x="720000" y="2922083"/>
            <a:ext cx="7704000" cy="393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</a:pPr>
            <a:r>
              <a:rPr b="1" i="0" lang="en" sz="2000" u="none" cap="none" strike="noStrik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Solution Statement</a:t>
            </a:r>
            <a:endParaRPr/>
          </a:p>
        </p:txBody>
      </p:sp>
      <p:sp>
        <p:nvSpPr>
          <p:cNvPr id="338" name="Google Shape;338;p29"/>
          <p:cNvSpPr txBox="1"/>
          <p:nvPr/>
        </p:nvSpPr>
        <p:spPr>
          <a:xfrm>
            <a:off x="720000" y="3239988"/>
            <a:ext cx="7704000" cy="10821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We designed a </a:t>
            </a:r>
            <a:r>
              <a:rPr b="1" i="0" lang="en" sz="14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brain–computer interface (BCI) system using EEG technology</a:t>
            </a:r>
            <a:r>
              <a:rPr b="0" i="0" lang="en" sz="14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that enables individuals with motor disabilities to control a computer game entirely </a:t>
            </a:r>
            <a:r>
              <a:rPr b="1" i="0" lang="en" sz="14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without physical contact</a:t>
            </a:r>
            <a:r>
              <a:rPr b="0" i="0" lang="en" sz="14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. This solution empowers users to interact with digital environments, promoting inclusion, engagement, and accessibility.</a:t>
            </a:r>
            <a:endParaRPr/>
          </a:p>
        </p:txBody>
      </p:sp>
      <p:sp>
        <p:nvSpPr>
          <p:cNvPr id="339" name="Google Shape;339;p29"/>
          <p:cNvSpPr txBox="1"/>
          <p:nvPr/>
        </p:nvSpPr>
        <p:spPr>
          <a:xfrm>
            <a:off x="6342580" y="4386822"/>
            <a:ext cx="334233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Reference: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https://www.who.int/publications/i/item/9789241564182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" name="Google Shape;983;p83" title="Press S to create sticky notes. (1).png"/>
          <p:cNvPicPr preferRelativeResize="0"/>
          <p:nvPr/>
        </p:nvPicPr>
        <p:blipFill rotWithShape="1">
          <a:blip r:embed="rId3">
            <a:alphaModFix/>
          </a:blip>
          <a:srcRect b="3038" l="0" r="0" t="2888"/>
          <a:stretch/>
        </p:blipFill>
        <p:spPr>
          <a:xfrm>
            <a:off x="208950" y="148050"/>
            <a:ext cx="8726102" cy="4617926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83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85" name="Google Shape;985;p83"/>
          <p:cNvCxnSpPr/>
          <p:nvPr/>
        </p:nvCxnSpPr>
        <p:spPr>
          <a:xfrm>
            <a:off x="8725925" y="1084050"/>
            <a:ext cx="0" cy="2975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986" name="Google Shape;986;p83"/>
          <p:cNvCxnSpPr/>
          <p:nvPr/>
        </p:nvCxnSpPr>
        <p:spPr>
          <a:xfrm>
            <a:off x="440775" y="1084050"/>
            <a:ext cx="0" cy="2975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987" name="Google Shape;987;p83"/>
          <p:cNvSpPr txBox="1"/>
          <p:nvPr>
            <p:ph type="title"/>
          </p:nvPr>
        </p:nvSpPr>
        <p:spPr>
          <a:xfrm>
            <a:off x="510275" y="381950"/>
            <a:ext cx="2019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300"/>
              <a:t>BUSINESS MODEL </a:t>
            </a:r>
            <a:r>
              <a:rPr lang="en" sz="2300"/>
              <a:t>CANVAS </a:t>
            </a:r>
            <a:endParaRPr sz="2300"/>
          </a:p>
        </p:txBody>
      </p:sp>
    </p:spTree>
  </p:cSld>
  <p:clrMapOvr>
    <a:masterClrMapping/>
  </p:clrMapOvr>
  <p:transition spd="slow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84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3" name="Google Shape;993;p84"/>
          <p:cNvPicPr preferRelativeResize="0"/>
          <p:nvPr/>
        </p:nvPicPr>
        <p:blipFill rotWithShape="1">
          <a:blip r:embed="rId3">
            <a:alphaModFix/>
          </a:blip>
          <a:srcRect b="56681" l="0" r="0" t="0"/>
          <a:stretch/>
        </p:blipFill>
        <p:spPr>
          <a:xfrm>
            <a:off x="338125" y="442300"/>
            <a:ext cx="4508225" cy="41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84"/>
          <p:cNvPicPr preferRelativeResize="0"/>
          <p:nvPr/>
        </p:nvPicPr>
        <p:blipFill rotWithShape="1">
          <a:blip r:embed="rId3">
            <a:alphaModFix/>
          </a:blip>
          <a:srcRect b="6794" l="0" r="0" t="44252"/>
          <a:stretch/>
        </p:blipFill>
        <p:spPr>
          <a:xfrm>
            <a:off x="5312550" y="519175"/>
            <a:ext cx="4677849" cy="4417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5" name="Google Shape;995;p84"/>
          <p:cNvCxnSpPr/>
          <p:nvPr/>
        </p:nvCxnSpPr>
        <p:spPr>
          <a:xfrm flipH="1" rot="10800000">
            <a:off x="3248500" y="4592100"/>
            <a:ext cx="1860300" cy="2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6" name="Google Shape;996;p84"/>
          <p:cNvCxnSpPr/>
          <p:nvPr/>
        </p:nvCxnSpPr>
        <p:spPr>
          <a:xfrm rot="10800000">
            <a:off x="5108750" y="306000"/>
            <a:ext cx="15000" cy="431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7" name="Google Shape;997;p84"/>
          <p:cNvCxnSpPr/>
          <p:nvPr/>
        </p:nvCxnSpPr>
        <p:spPr>
          <a:xfrm>
            <a:off x="5108800" y="338275"/>
            <a:ext cx="3267600" cy="1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8" name="Google Shape;998;p84"/>
          <p:cNvCxnSpPr/>
          <p:nvPr/>
        </p:nvCxnSpPr>
        <p:spPr>
          <a:xfrm>
            <a:off x="8334675" y="331350"/>
            <a:ext cx="18900" cy="31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9" name="Google Shape;999;p84"/>
          <p:cNvSpPr txBox="1"/>
          <p:nvPr/>
        </p:nvSpPr>
        <p:spPr>
          <a:xfrm>
            <a:off x="401625" y="4503300"/>
            <a:ext cx="495300" cy="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1 2 3</a:t>
            </a:r>
            <a:endParaRPr sz="800"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000" name="Google Shape;1000;p84"/>
          <p:cNvSpPr txBox="1"/>
          <p:nvPr/>
        </p:nvSpPr>
        <p:spPr>
          <a:xfrm>
            <a:off x="5367325" y="301225"/>
            <a:ext cx="495300" cy="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1 2 3</a:t>
            </a:r>
            <a:endParaRPr sz="800"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001" name="Google Shape;1001;p84"/>
          <p:cNvSpPr txBox="1"/>
          <p:nvPr/>
        </p:nvSpPr>
        <p:spPr>
          <a:xfrm>
            <a:off x="490025" y="732075"/>
            <a:ext cx="2294700" cy="16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MAZE FLOWCHART</a:t>
            </a:r>
            <a:endParaRPr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85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7" name="Google Shape;1007;p85"/>
          <p:cNvSpPr txBox="1"/>
          <p:nvPr/>
        </p:nvSpPr>
        <p:spPr>
          <a:xfrm>
            <a:off x="556525" y="4886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UNO FLOWCHART OFFLINE</a:t>
            </a:r>
            <a:endParaRPr sz="1100"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pic>
        <p:nvPicPr>
          <p:cNvPr id="1008" name="Google Shape;1008;p85" title="Uno_Card_Game_Calibration_Final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25" y="1147475"/>
            <a:ext cx="8238726" cy="92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85" title="Uno_Card_Game_Calibration_Final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525" y="2456800"/>
            <a:ext cx="8238725" cy="18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86" title="Uno_Card_Game_Final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0" y="990600"/>
            <a:ext cx="4998751" cy="2102591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86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6" name="Google Shape;1016;p86"/>
          <p:cNvSpPr txBox="1"/>
          <p:nvPr/>
        </p:nvSpPr>
        <p:spPr>
          <a:xfrm>
            <a:off x="511675" y="4358075"/>
            <a:ext cx="17829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UNO FLOWCHART ONLINE</a:t>
            </a:r>
            <a:endParaRPr sz="1100"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Google Shape;1021;p87" title="Uno_Card_Game_Final_2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375" y="497325"/>
            <a:ext cx="8625172" cy="26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87" title="Uno_Card_Game_Final_2_2.png"/>
          <p:cNvPicPr preferRelativeResize="0"/>
          <p:nvPr/>
        </p:nvPicPr>
        <p:blipFill rotWithShape="1">
          <a:blip r:embed="rId4">
            <a:alphaModFix/>
          </a:blip>
          <a:srcRect b="10517" l="0" r="0" t="17144"/>
          <a:stretch/>
        </p:blipFill>
        <p:spPr>
          <a:xfrm>
            <a:off x="2641425" y="3279925"/>
            <a:ext cx="3639500" cy="13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87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4" name="Google Shape;1024;p87"/>
          <p:cNvSpPr txBox="1"/>
          <p:nvPr/>
        </p:nvSpPr>
        <p:spPr>
          <a:xfrm>
            <a:off x="511675" y="4358075"/>
            <a:ext cx="17829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UNO FLOWCHART ONLINE</a:t>
            </a:r>
            <a:endParaRPr sz="1100"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88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0" name="Google Shape;1030;p88"/>
          <p:cNvSpPr txBox="1"/>
          <p:nvPr/>
        </p:nvSpPr>
        <p:spPr>
          <a:xfrm>
            <a:off x="511675" y="4358075"/>
            <a:ext cx="17829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UNO </a:t>
            </a:r>
            <a:r>
              <a:rPr lang="en" sz="11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FLOWCHART ONLINE</a:t>
            </a:r>
            <a:endParaRPr sz="1100"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pic>
        <p:nvPicPr>
          <p:cNvPr id="1031" name="Google Shape;1031;p88" title="Game_Manager_Flowchart_Final_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2200" y="533400"/>
            <a:ext cx="4345962" cy="405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89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7" name="Google Shape;1037;p89"/>
          <p:cNvSpPr txBox="1"/>
          <p:nvPr>
            <p:ph type="title"/>
          </p:nvPr>
        </p:nvSpPr>
        <p:spPr>
          <a:xfrm>
            <a:off x="767625" y="5879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EEG ANALYSIS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FLOWCHART</a:t>
            </a:r>
            <a:endParaRPr/>
          </a:p>
        </p:txBody>
      </p:sp>
      <p:pic>
        <p:nvPicPr>
          <p:cNvPr id="1038" name="Google Shape;103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6375" y="397500"/>
            <a:ext cx="3629025" cy="4348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0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5" name="Google Shape;345;p3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SOLUTION</a:t>
            </a:r>
            <a:endParaRPr sz="4800"/>
          </a:p>
        </p:txBody>
      </p:sp>
      <p:sp>
        <p:nvSpPr>
          <p:cNvPr id="346" name="Google Shape;346;p30"/>
          <p:cNvSpPr txBox="1"/>
          <p:nvPr>
            <p:ph idx="1" type="subTitle"/>
          </p:nvPr>
        </p:nvSpPr>
        <p:spPr>
          <a:xfrm>
            <a:off x="720000" y="1793169"/>
            <a:ext cx="7704000" cy="17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ulish Medium"/>
              <a:buChar char="●"/>
            </a:pPr>
            <a:r>
              <a:rPr lang="en">
                <a:solidFill>
                  <a:srgbClr val="00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Brain Thoughts</a:t>
            </a:r>
            <a:endParaRPr>
              <a:solidFill>
                <a:srgbClr val="000000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ulish Medium"/>
              <a:buChar char="●"/>
            </a:pPr>
            <a:r>
              <a:rPr lang="en">
                <a:solidFill>
                  <a:srgbClr val="00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Signals Acquisition</a:t>
            </a:r>
            <a:endParaRPr>
              <a:solidFill>
                <a:srgbClr val="000000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ulish Medium"/>
              <a:buChar char="●"/>
            </a:pPr>
            <a:r>
              <a:rPr lang="en">
                <a:solidFill>
                  <a:srgbClr val="00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Preprocessing and Signal </a:t>
            </a:r>
            <a:r>
              <a:rPr lang="en">
                <a:solidFill>
                  <a:srgbClr val="00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Enhancement</a:t>
            </a:r>
            <a:endParaRPr>
              <a:solidFill>
                <a:srgbClr val="000000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ulish Medium"/>
              <a:buChar char="●"/>
            </a:pPr>
            <a:r>
              <a:rPr lang="en">
                <a:solidFill>
                  <a:srgbClr val="00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Feature Extraction/Selection</a:t>
            </a:r>
            <a:endParaRPr>
              <a:solidFill>
                <a:srgbClr val="000000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ulish Medium"/>
              <a:buChar char="●"/>
            </a:pPr>
            <a:r>
              <a:rPr lang="en">
                <a:solidFill>
                  <a:srgbClr val="00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Machine Learning (Classification)</a:t>
            </a:r>
            <a:endParaRPr>
              <a:solidFill>
                <a:srgbClr val="000000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ulish Medium"/>
              <a:buChar char="●"/>
            </a:pPr>
            <a:r>
              <a:rPr lang="en">
                <a:solidFill>
                  <a:srgbClr val="00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Application</a:t>
            </a:r>
            <a:endParaRPr>
              <a:solidFill>
                <a:srgbClr val="000000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ulish Medium"/>
              <a:buChar char="●"/>
            </a:pPr>
            <a:r>
              <a:rPr lang="en">
                <a:solidFill>
                  <a:srgbClr val="00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BioFeedback</a:t>
            </a:r>
            <a:endParaRPr>
              <a:solidFill>
                <a:srgbClr val="000000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0"/>
          <p:cNvSpPr txBox="1"/>
          <p:nvPr>
            <p:ph idx="4" type="subTitle"/>
          </p:nvPr>
        </p:nvSpPr>
        <p:spPr>
          <a:xfrm>
            <a:off x="720025" y="1135225"/>
            <a:ext cx="7704000" cy="4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200">
                <a:solidFill>
                  <a:srgbClr val="00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According to the problem that handicapped people previously explained, We will develop a Brain Computer Interface, control system.</a:t>
            </a:r>
            <a:endParaRPr b="0"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pic>
        <p:nvPicPr>
          <p:cNvPr id="348" name="Google Shape;348;p30" title="3302dbfe-bc41-4779-92f4-8c71e25d092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7200" y="1695825"/>
            <a:ext cx="3826874" cy="2907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p30"/>
          <p:cNvCxnSpPr/>
          <p:nvPr/>
        </p:nvCxnSpPr>
        <p:spPr>
          <a:xfrm flipH="1">
            <a:off x="5732150" y="2838025"/>
            <a:ext cx="1037100" cy="462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5" name="Google Shape;355;p3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Brain Anatomy</a:t>
            </a:r>
            <a:endParaRPr/>
          </a:p>
        </p:txBody>
      </p:sp>
      <p:pic>
        <p:nvPicPr>
          <p:cNvPr id="356" name="Google Shape;3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463" y="1017725"/>
            <a:ext cx="6931076" cy="369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"/>
          <p:cNvSpPr txBox="1"/>
          <p:nvPr>
            <p:ph idx="12" type="sldNum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2" name="Google Shape;362;p3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2"/>
          <p:cNvSpPr txBox="1"/>
          <p:nvPr>
            <p:ph idx="4" type="subTitle"/>
          </p:nvPr>
        </p:nvSpPr>
        <p:spPr>
          <a:xfrm>
            <a:off x="720000" y="1241275"/>
            <a:ext cx="7773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Figure 2: (A) Unicorn Hybrid Black system, (B) electrode positions for the P300 BCI interface</a:t>
            </a:r>
            <a:endParaRPr sz="1400"/>
          </a:p>
        </p:txBody>
      </p:sp>
      <p:pic>
        <p:nvPicPr>
          <p:cNvPr id="364" name="Google Shape;364;p32" title="B-Alert-x24-eeg-brain-sit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800" y="1843200"/>
            <a:ext cx="2636899" cy="299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 title="Unicorn.PNG"/>
          <p:cNvPicPr preferRelativeResize="0"/>
          <p:nvPr/>
        </p:nvPicPr>
        <p:blipFill rotWithShape="1">
          <a:blip r:embed="rId4">
            <a:alphaModFix/>
          </a:blip>
          <a:srcRect b="0" l="45884" r="0" t="13897"/>
          <a:stretch/>
        </p:blipFill>
        <p:spPr>
          <a:xfrm>
            <a:off x="5299475" y="2037525"/>
            <a:ext cx="2848237" cy="254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legant Bachelor Thesis by Slidesgo">
  <a:themeElements>
    <a:clrScheme name="Simple Light">
      <a:dk1>
        <a:srgbClr val="5C5C5F"/>
      </a:dk1>
      <a:lt1>
        <a:srgbClr val="D8CEC9"/>
      </a:lt1>
      <a:dk2>
        <a:srgbClr val="927C71"/>
      </a:dk2>
      <a:lt2>
        <a:srgbClr val="FAFAFA"/>
      </a:lt2>
      <a:accent1>
        <a:srgbClr val="C99A7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